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2" r:id="rId3"/>
    <p:sldId id="263" r:id="rId4"/>
    <p:sldId id="264" r:id="rId5"/>
    <p:sldId id="284" r:id="rId6"/>
    <p:sldId id="283" r:id="rId7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F1C2FA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6615" autoAdjust="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893F20-A207-4C7F-993E-97558EF9B160}" type="datetime1">
              <a:rPr lang="bg-BG" smtClean="0"/>
              <a:pPr rtl="0"/>
              <a:t>29.4.2023 г.</a:t>
            </a:fld>
            <a:endParaRPr lang="bg-BG" dirty="0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bg-BG" smtClean="0"/>
              <a:pPr rt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B859-6918-4E8A-B54B-057ABE1DEA82}" type="datetime1">
              <a:rPr lang="bg-BG" smtClean="0"/>
              <a:pPr/>
              <a:t>29.4.2023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1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27653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2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79612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3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397013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4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925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bg-BG" noProof="0" smtClean="0"/>
              <a:pPr rtl="0"/>
              <a:t>6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190062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лавен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3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</a:p>
        </p:txBody>
      </p:sp>
      <p:cxnSp>
        <p:nvCxnSpPr>
          <p:cNvPr id="5" name="Право съединение 4" descr="Разделителна линия на заглавен слайд&#10;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онтейнер за картина 5">
            <a:extLst>
              <a:ext uri="{FF2B5EF4-FFF2-40B4-BE49-F238E27FC236}">
                <a16:creationId xmlns:a16="http://schemas.microsoft.com/office/drawing/2014/main" xmlns="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Емблема</a:t>
            </a:r>
          </a:p>
        </p:txBody>
      </p:sp>
    </p:spTree>
    <p:extLst>
      <p:ext uri="{BB962C8B-B14F-4D97-AF65-F5344CB8AC3E}">
        <p14:creationId xmlns:p14="http://schemas.microsoft.com/office/powerpoint/2010/main" xmlns="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бр. водещи символи изображение дя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Елипса 34">
            <a:extLst>
              <a:ext uri="{FF2B5EF4-FFF2-40B4-BE49-F238E27FC236}">
                <a16:creationId xmlns:a16="http://schemas.microsoft.com/office/drawing/2014/main" xmlns="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3" name="Елипса 32">
            <a:extLst>
              <a:ext uri="{FF2B5EF4-FFF2-40B4-BE49-F238E27FC236}">
                <a16:creationId xmlns:a16="http://schemas.microsoft.com/office/drawing/2014/main" xmlns="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4" name="Елипса 33">
            <a:extLst>
              <a:ext uri="{FF2B5EF4-FFF2-40B4-BE49-F238E27FC236}">
                <a16:creationId xmlns:a16="http://schemas.microsoft.com/office/drawing/2014/main" xmlns="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42" name="Правоъгълник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0" name="Контейнер за картина 19">
            <a:extLst>
              <a:ext uri="{FF2B5EF4-FFF2-40B4-BE49-F238E27FC236}">
                <a16:creationId xmlns:a16="http://schemas.microsoft.com/office/drawing/2014/main" xmlns="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1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2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3</a:t>
            </a:r>
          </a:p>
        </p:txBody>
      </p:sp>
      <p:sp>
        <p:nvSpPr>
          <p:cNvPr id="21" name="Контейнер за текст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51" name="Осмоъгълник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52" name="Елипса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53" name="Елипса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54" name="Елипса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55" name="Контейнер за номер на слайд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grpSp>
        <p:nvGrpSpPr>
          <p:cNvPr id="22" name="Група 21">
            <a:extLst>
              <a:ext uri="{FF2B5EF4-FFF2-40B4-BE49-F238E27FC236}">
                <a16:creationId xmlns:a16="http://schemas.microsoft.com/office/drawing/2014/main" xmlns="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Свободна линия: Фигура 13">
              <a:extLst>
                <a:ext uri="{FF2B5EF4-FFF2-40B4-BE49-F238E27FC236}">
                  <a16:creationId xmlns:a16="http://schemas.microsoft.com/office/drawing/2014/main" xmlns="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27" name="Свободна линия: Фигура 26">
              <a:extLst>
                <a:ext uri="{FF2B5EF4-FFF2-40B4-BE49-F238E27FC236}">
                  <a16:creationId xmlns:a16="http://schemas.microsoft.com/office/drawing/2014/main" xmlns="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28" name="Свободна линия: Фигура 17">
              <a:extLst>
                <a:ext uri="{FF2B5EF4-FFF2-40B4-BE49-F238E27FC236}">
                  <a16:creationId xmlns:a16="http://schemas.microsoft.com/office/drawing/2014/main" xmlns="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29" name="Свободна линия: Фигура 19">
              <a:extLst>
                <a:ext uri="{FF2B5EF4-FFF2-40B4-BE49-F238E27FC236}">
                  <a16:creationId xmlns:a16="http://schemas.microsoft.com/office/drawing/2014/main" xmlns="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30" name="Свободна линия: Фигура 23">
              <a:extLst>
                <a:ext uri="{FF2B5EF4-FFF2-40B4-BE49-F238E27FC236}">
                  <a16:creationId xmlns:a16="http://schemas.microsoft.com/office/drawing/2014/main" xmlns="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31" name="Свободна линия: Фигура 30">
              <a:extLst>
                <a:ext uri="{FF2B5EF4-FFF2-40B4-BE49-F238E27FC236}">
                  <a16:creationId xmlns:a16="http://schemas.microsoft.com/office/drawing/2014/main" xmlns="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32" name="Свободна линия: Фигура 28">
              <a:extLst>
                <a:ext uri="{FF2B5EF4-FFF2-40B4-BE49-F238E27FC236}">
                  <a16:creationId xmlns:a16="http://schemas.microsoft.com/office/drawing/2014/main" xmlns="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</p:grpSp>
      <p:sp>
        <p:nvSpPr>
          <p:cNvPr id="38" name="Контейнер за картина 3">
            <a:extLst>
              <a:ext uri="{FF2B5EF4-FFF2-40B4-BE49-F238E27FC236}">
                <a16:creationId xmlns:a16="http://schemas.microsoft.com/office/drawing/2014/main" xmlns="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39" name="Контейнер за картина 3">
            <a:extLst>
              <a:ext uri="{FF2B5EF4-FFF2-40B4-BE49-F238E27FC236}">
                <a16:creationId xmlns:a16="http://schemas.microsoft.com/office/drawing/2014/main" xmlns="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40" name="Контейнер за картина 3">
            <a:extLst>
              <a:ext uri="{FF2B5EF4-FFF2-40B4-BE49-F238E27FC236}">
                <a16:creationId xmlns:a16="http://schemas.microsoft.com/office/drawing/2014/main" xmlns="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5" name="Свободна линия: Фигура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6" name="Свободна линия: Фигура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7" name="Свободна линия: Фигура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8" name="Свободна линия: Фигура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9" name="Свободна линия: Фигура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0" name="Свободна линия: Фигура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1" name="Свободна линия: Фигура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2" name="Свободна линия: Фигура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3" name="Свободна линия: Фигура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4" name="Свободна линия: Фигура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5" name="Свободна линия: Фигура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6" name="Свободна линия: Фигура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7" name="Свободна линия: Фигура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grpSp>
        <p:nvGrpSpPr>
          <p:cNvPr id="43" name="Група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Закръглен правоъгълник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  <p:sp>
          <p:nvSpPr>
            <p:cNvPr id="45" name="Закръглен правоъгълник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46" name="Правоъгълник: Заоблени ъгли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47" name="Закръглен правоъгълник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/>
            </a:p>
          </p:txBody>
        </p:sp>
        <p:sp>
          <p:nvSpPr>
            <p:cNvPr id="48" name="Закръглен правоъгълник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  <p:sp>
          <p:nvSpPr>
            <p:cNvPr id="49" name="Елипса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  <p:sp>
          <p:nvSpPr>
            <p:cNvPr id="50" name="Елипса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  <p:sp>
          <p:nvSpPr>
            <p:cNvPr id="51" name="Елипса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noProof="0"/>
            </a:p>
          </p:txBody>
        </p:sp>
      </p:grp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Тук може да има подчертан текст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картина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xmlns="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одещи символа изображение за кол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Елипса 17">
            <a:extLst>
              <a:ext uri="{FF2B5EF4-FFF2-40B4-BE49-F238E27FC236}">
                <a16:creationId xmlns:a16="http://schemas.microsoft.com/office/drawing/2014/main" xmlns="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7" name="Елипса 16">
            <a:extLst>
              <a:ext uri="{FF2B5EF4-FFF2-40B4-BE49-F238E27FC236}">
                <a16:creationId xmlns:a16="http://schemas.microsoft.com/office/drawing/2014/main" xmlns="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9" name="Елипса 18">
            <a:extLst>
              <a:ext uri="{FF2B5EF4-FFF2-40B4-BE49-F238E27FC236}">
                <a16:creationId xmlns:a16="http://schemas.microsoft.com/office/drawing/2014/main" xmlns="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2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3</a:t>
            </a:r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4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Подзаглавка</a:t>
            </a:r>
          </a:p>
        </p:txBody>
      </p:sp>
      <p:sp>
        <p:nvSpPr>
          <p:cNvPr id="20" name="Контейнер за картина 3">
            <a:extLst>
              <a:ext uri="{FF2B5EF4-FFF2-40B4-BE49-F238E27FC236}">
                <a16:creationId xmlns:a16="http://schemas.microsoft.com/office/drawing/2014/main" xmlns="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1" name="Контейнер за картина 3">
            <a:extLst>
              <a:ext uri="{FF2B5EF4-FFF2-40B4-BE49-F238E27FC236}">
                <a16:creationId xmlns:a16="http://schemas.microsoft.com/office/drawing/2014/main" xmlns="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2" name="Контейнер за картина 3">
            <a:extLst>
              <a:ext uri="{FF2B5EF4-FFF2-40B4-BE49-F238E27FC236}">
                <a16:creationId xmlns:a16="http://schemas.microsoft.com/office/drawing/2014/main" xmlns="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ция 2 за големи чис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Контейнер за текст 3">
            <a:extLst>
              <a:ext uri="{FF2B5EF4-FFF2-40B4-BE49-F238E27FC236}">
                <a16:creationId xmlns:a16="http://schemas.microsoft.com/office/drawing/2014/main" xmlns="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Заглавка на раздел</a:t>
            </a:r>
          </a:p>
        </p:txBody>
      </p:sp>
      <p:sp>
        <p:nvSpPr>
          <p:cNvPr id="27" name="Контейнер за текст 9">
            <a:extLst>
              <a:ext uri="{FF2B5EF4-FFF2-40B4-BE49-F238E27FC236}">
                <a16:creationId xmlns:a16="http://schemas.microsoft.com/office/drawing/2014/main" xmlns="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bg-BG" noProof="0"/>
              <a:t>Заглавка на раздел</a:t>
            </a:r>
          </a:p>
        </p:txBody>
      </p:sp>
      <p:sp>
        <p:nvSpPr>
          <p:cNvPr id="28" name="Контейнер за текст 9">
            <a:extLst>
              <a:ext uri="{FF2B5EF4-FFF2-40B4-BE49-F238E27FC236}">
                <a16:creationId xmlns:a16="http://schemas.microsoft.com/office/drawing/2014/main" xmlns="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bg-BG" noProof="0"/>
              <a:t>Заглавка на раздел</a:t>
            </a:r>
          </a:p>
        </p:txBody>
      </p:sp>
      <p:sp>
        <p:nvSpPr>
          <p:cNvPr id="48" name="Свободна линия: Фигура 47">
            <a:extLst>
              <a:ext uri="{FF2B5EF4-FFF2-40B4-BE49-F238E27FC236}">
                <a16:creationId xmlns:a16="http://schemas.microsoft.com/office/drawing/2014/main" xmlns="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47" name="Свободна линия: Фигура 46">
            <a:extLst>
              <a:ext uri="{FF2B5EF4-FFF2-40B4-BE49-F238E27FC236}">
                <a16:creationId xmlns:a16="http://schemas.microsoft.com/office/drawing/2014/main" xmlns="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6" name="Свободна линия: Фигура 15">
            <a:extLst>
              <a:ext uri="{FF2B5EF4-FFF2-40B4-BE49-F238E27FC236}">
                <a16:creationId xmlns:a16="http://schemas.microsoft.com/office/drawing/2014/main" xmlns="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7" name="Свободна линия: Фигура 16">
            <a:extLst>
              <a:ext uri="{FF2B5EF4-FFF2-40B4-BE49-F238E27FC236}">
                <a16:creationId xmlns:a16="http://schemas.microsoft.com/office/drawing/2014/main" xmlns="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0" name="Свободна линия: Фигура 19">
            <a:extLst>
              <a:ext uri="{FF2B5EF4-FFF2-40B4-BE49-F238E27FC236}">
                <a16:creationId xmlns:a16="http://schemas.microsoft.com/office/drawing/2014/main" xmlns="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2" name="Свободна линия: Фигура 21">
            <a:extLst>
              <a:ext uri="{FF2B5EF4-FFF2-40B4-BE49-F238E27FC236}">
                <a16:creationId xmlns:a16="http://schemas.microsoft.com/office/drawing/2014/main" xmlns="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3" name="Свободна линия: Фигура 22">
            <a:extLst>
              <a:ext uri="{FF2B5EF4-FFF2-40B4-BE49-F238E27FC236}">
                <a16:creationId xmlns:a16="http://schemas.microsoft.com/office/drawing/2014/main" xmlns="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bg-BG" noProof="0"/>
          </a:p>
        </p:txBody>
      </p:sp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xmlns="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5" name="Свободна линия: Фигура 24">
            <a:extLst>
              <a:ext uri="{FF2B5EF4-FFF2-40B4-BE49-F238E27FC236}">
                <a16:creationId xmlns:a16="http://schemas.microsoft.com/office/drawing/2014/main" xmlns="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8" name="Контейнер за долен колонтитул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9" name="Контейнер за номер на слайд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29" name="Свободна линия: Фигура 28">
            <a:extLst>
              <a:ext uri="{FF2B5EF4-FFF2-40B4-BE49-F238E27FC236}">
                <a16:creationId xmlns:a16="http://schemas.microsoft.com/office/drawing/2014/main" xmlns="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1" name="Контейнер за текст 18">
            <a:extLst>
              <a:ext uri="{FF2B5EF4-FFF2-40B4-BE49-F238E27FC236}">
                <a16:creationId xmlns:a16="http://schemas.microsoft.com/office/drawing/2014/main" xmlns="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bg-BG" noProof="0"/>
              <a:t>1</a:t>
            </a:r>
          </a:p>
        </p:txBody>
      </p:sp>
      <p:sp>
        <p:nvSpPr>
          <p:cNvPr id="32" name="Контейнер за текст 20">
            <a:extLst>
              <a:ext uri="{FF2B5EF4-FFF2-40B4-BE49-F238E27FC236}">
                <a16:creationId xmlns:a16="http://schemas.microsoft.com/office/drawing/2014/main" xmlns="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bg-BG" noProof="0"/>
              <a:t>2</a:t>
            </a:r>
          </a:p>
        </p:txBody>
      </p:sp>
      <p:sp>
        <p:nvSpPr>
          <p:cNvPr id="33" name="Контейнер за текст 32">
            <a:extLst>
              <a:ext uri="{FF2B5EF4-FFF2-40B4-BE49-F238E27FC236}">
                <a16:creationId xmlns:a16="http://schemas.microsoft.com/office/drawing/2014/main" xmlns="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bg-BG" noProof="0"/>
              <a:t>3</a:t>
            </a:r>
          </a:p>
        </p:txBody>
      </p:sp>
      <p:sp>
        <p:nvSpPr>
          <p:cNvPr id="35" name="Контейнер за текст 34">
            <a:extLst>
              <a:ext uri="{FF2B5EF4-FFF2-40B4-BE49-F238E27FC236}">
                <a16:creationId xmlns:a16="http://schemas.microsoft.com/office/drawing/2014/main" xmlns="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Описание на раздел</a:t>
            </a:r>
          </a:p>
        </p:txBody>
      </p:sp>
      <p:sp>
        <p:nvSpPr>
          <p:cNvPr id="37" name="Контейнер за текст 36">
            <a:extLst>
              <a:ext uri="{FF2B5EF4-FFF2-40B4-BE49-F238E27FC236}">
                <a16:creationId xmlns:a16="http://schemas.microsoft.com/office/drawing/2014/main" xmlns="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bg-BG" noProof="0"/>
              <a:t>Описание на раздел</a:t>
            </a:r>
          </a:p>
        </p:txBody>
      </p:sp>
      <p:sp>
        <p:nvSpPr>
          <p:cNvPr id="39" name="Контейнер за текст 38">
            <a:extLst>
              <a:ext uri="{FF2B5EF4-FFF2-40B4-BE49-F238E27FC236}">
                <a16:creationId xmlns:a16="http://schemas.microsoft.com/office/drawing/2014/main" xmlns="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bg-BG" noProof="0"/>
              <a:t>Описание на раздел</a:t>
            </a:r>
          </a:p>
        </p:txBody>
      </p:sp>
    </p:spTree>
    <p:extLst>
      <p:ext uri="{BB962C8B-B14F-4D97-AF65-F5344CB8AC3E}">
        <p14:creationId xmlns:p14="http://schemas.microsoft.com/office/powerpoint/2010/main" xmlns="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0" name="Контейнер за долен колонтитул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11" name="Контейнер за номер на слайд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000" b="1"/>
            </a:lvl1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</p:txBody>
      </p:sp>
    </p:spTree>
    <p:extLst>
      <p:ext uri="{BB962C8B-B14F-4D97-AF65-F5344CB8AC3E}">
        <p14:creationId xmlns:p14="http://schemas.microsoft.com/office/powerpoint/2010/main" xmlns="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ясто на паза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линия: Фигура 12">
            <a:extLst>
              <a:ext uri="{FF2B5EF4-FFF2-40B4-BE49-F238E27FC236}">
                <a16:creationId xmlns:a16="http://schemas.microsoft.com/office/drawing/2014/main" xmlns="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на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cxnSp>
        <p:nvCxnSpPr>
          <p:cNvPr id="14" name="Право съединение 13">
            <a:extLst>
              <a:ext uri="{FF2B5EF4-FFF2-40B4-BE49-F238E27FC236}">
                <a16:creationId xmlns:a16="http://schemas.microsoft.com/office/drawing/2014/main" xmlns="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>
            <a:extLst>
              <a:ext uri="{FF2B5EF4-FFF2-40B4-BE49-F238E27FC236}">
                <a16:creationId xmlns:a16="http://schemas.microsoft.com/office/drawing/2014/main" xmlns="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Контейнер за текст 5">
            <a:extLst>
              <a:ext uri="{FF2B5EF4-FFF2-40B4-BE49-F238E27FC236}">
                <a16:creationId xmlns:a16="http://schemas.microsoft.com/office/drawing/2014/main" xmlns="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квадрант</a:t>
            </a:r>
          </a:p>
        </p:txBody>
      </p:sp>
      <p:sp>
        <p:nvSpPr>
          <p:cNvPr id="20" name="Контейнер за текст 5">
            <a:extLst>
              <a:ext uri="{FF2B5EF4-FFF2-40B4-BE49-F238E27FC236}">
                <a16:creationId xmlns:a16="http://schemas.microsoft.com/office/drawing/2014/main" xmlns="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квадрант</a:t>
            </a:r>
          </a:p>
        </p:txBody>
      </p:sp>
      <p:sp>
        <p:nvSpPr>
          <p:cNvPr id="21" name="Контейнер за текст 5">
            <a:extLst>
              <a:ext uri="{FF2B5EF4-FFF2-40B4-BE49-F238E27FC236}">
                <a16:creationId xmlns:a16="http://schemas.microsoft.com/office/drawing/2014/main" xmlns="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квадрант</a:t>
            </a:r>
          </a:p>
        </p:txBody>
      </p:sp>
      <p:sp>
        <p:nvSpPr>
          <p:cNvPr id="22" name="Контейнер за текст 5">
            <a:extLst>
              <a:ext uri="{FF2B5EF4-FFF2-40B4-BE49-F238E27FC236}">
                <a16:creationId xmlns:a16="http://schemas.microsoft.com/office/drawing/2014/main" xmlns="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квадрант</a:t>
            </a:r>
          </a:p>
        </p:txBody>
      </p:sp>
    </p:spTree>
    <p:extLst>
      <p:ext uri="{BB962C8B-B14F-4D97-AF65-F5344CB8AC3E}">
        <p14:creationId xmlns:p14="http://schemas.microsoft.com/office/powerpoint/2010/main" xmlns="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и в рам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Подзаглавка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bg-BG" noProof="0"/>
              <a:t>Заглавие на раздел 1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bg-BG" noProof="0"/>
              <a:t>Заглавие на раздел 2</a:t>
            </a:r>
          </a:p>
        </p:txBody>
      </p:sp>
      <p:sp>
        <p:nvSpPr>
          <p:cNvPr id="14" name="Контейнер за текст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bg-BG" noProof="0"/>
              <a:t>Заглавие на раздел 3</a:t>
            </a:r>
          </a:p>
        </p:txBody>
      </p:sp>
    </p:spTree>
    <p:extLst>
      <p:ext uri="{BB962C8B-B14F-4D97-AF65-F5344CB8AC3E}">
        <p14:creationId xmlns:p14="http://schemas.microsoft.com/office/powerpoint/2010/main" xmlns="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ва ли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13" name="Контейнер за текст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Подзаглавка</a:t>
            </a:r>
          </a:p>
        </p:txBody>
      </p:sp>
      <p:cxnSp>
        <p:nvCxnSpPr>
          <p:cNvPr id="15" name="Съединител &quot;права стрелка&quot;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Контейнер за текст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Година</a:t>
            </a:r>
          </a:p>
        </p:txBody>
      </p:sp>
      <p:sp>
        <p:nvSpPr>
          <p:cNvPr id="17" name="Контейнер за текст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21" name="Контейнер за текст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22" name="Контейнер за текст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25" name="Контейнер за текст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26" name="Контейнер за текст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Година</a:t>
            </a:r>
          </a:p>
        </p:txBody>
      </p:sp>
      <p:sp>
        <p:nvSpPr>
          <p:cNvPr id="28" name="Контейнер за текст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0" name="Контейнер за текст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1" name="Контейнер за текст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2" name="Контейнер за текст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3" name="Контейнер за текст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4" name="Контейнер за текст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5" name="Контейнер за текст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6" name="Контейнер за текст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7" name="Контейнер за текст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8" name="Контейнер за текст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39" name="Контейнер за текст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0" name="Контейнер за текст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1" name="Контейнер за текст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2" name="Контейнер за текст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3" name="Контейнер за текст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4" name="Контейнер за текст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5" name="Контейнер за текст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6" name="Контейнер за текст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7" name="Контейнер за текст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8" name="Контейнер за текст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ММ</a:t>
            </a:r>
          </a:p>
        </p:txBody>
      </p:sp>
      <p:sp>
        <p:nvSpPr>
          <p:cNvPr id="49" name="Контейнер за текст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Заглавие на елемент</a:t>
            </a:r>
          </a:p>
        </p:txBody>
      </p:sp>
      <p:sp>
        <p:nvSpPr>
          <p:cNvPr id="50" name="Контейнер за текст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/>
              <a:t>Месец, година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ове на екип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17" name="Контейнер за текст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9" name="Контейнер за текст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21" name="Контейнер за текст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  <p:sp>
        <p:nvSpPr>
          <p:cNvPr id="23" name="Контейнер за картина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4" name="Контейнер за картина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5" name="Контейнер за картина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6" name="Контейнер за картина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7" name="Контейнер за картина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0" name="Контейнер за картина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bg-BG" noProof="0"/>
              <a:t>Пълно име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bg-BG" noProof="0"/>
              <a:t>Заглавие</a:t>
            </a:r>
          </a:p>
        </p:txBody>
      </p:sp>
    </p:spTree>
    <p:extLst>
      <p:ext uri="{BB962C8B-B14F-4D97-AF65-F5344CB8AC3E}">
        <p14:creationId xmlns:p14="http://schemas.microsoft.com/office/powerpoint/2010/main" xmlns="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 и под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вободна линия: Фигура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7" name="Свободна линия: Фигура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14" name="Свободна линия: Фигура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9" name="Свободна линия: Фигура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8" name="Свободна линия: Фигура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0" name="Свободна линия: Фигура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3" name="Свободна линия: Фигура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3" name="Контейнер за текст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/>
              <a:t>Подзаглавка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ен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</a:t>
            </a:r>
            <a:br>
              <a:rPr lang="bg-BG" noProof="0"/>
            </a:br>
            <a:r>
              <a:rPr lang="bg-BG" noProof="0"/>
              <a:t>Стил на заглавието в образеца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bg-BG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вободна линия: Фигура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4" name="Свободна линия: Фигура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2" name="Свободна линия: Фигура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5" name="Свободна линия: Фигура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6" name="Свободна линия: Фигура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0" name="Свободна линия: Фигура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 без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Благодар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54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Благодарим ви!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bg-BG" noProof="0" dirty="0"/>
              <a:t>Номер за връзка</a:t>
            </a:r>
          </a:p>
        </p:txBody>
      </p:sp>
      <p:sp>
        <p:nvSpPr>
          <p:cNvPr id="9" name="Контейнер за текст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bg-BG" noProof="0"/>
              <a:t>Манипулатор за имейл или социални мрежи</a:t>
            </a:r>
          </a:p>
        </p:txBody>
      </p:sp>
      <p:sp>
        <p:nvSpPr>
          <p:cNvPr id="8" name="Контейнер за картина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Емблема</a:t>
            </a:r>
          </a:p>
        </p:txBody>
      </p:sp>
      <p:sp>
        <p:nvSpPr>
          <p:cNvPr id="10" name="Контейнер за текст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bg-BG" noProof="0"/>
              <a:t>Адрес на уеб сайт</a:t>
            </a:r>
          </a:p>
        </p:txBody>
      </p:sp>
    </p:spTree>
    <p:extLst>
      <p:ext uri="{BB962C8B-B14F-4D97-AF65-F5344CB8AC3E}">
        <p14:creationId xmlns:p14="http://schemas.microsoft.com/office/powerpoint/2010/main" xmlns="" val="13021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лямо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Щракнете, за да редактирате </a:t>
            </a:r>
            <a:br>
              <a:rPr lang="bg-BG" noProof="0" dirty="0"/>
            </a:br>
            <a:r>
              <a:rPr lang="bg-BG" noProof="0" dirty="0"/>
              <a:t>Стил на заглавието в образеца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bg-BG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16" name="Контейнер на съдържание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xmlns="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24" name="Свободна линия: Фигура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5" name="Свободна линия: Фигура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6" name="Свободна линия: Фигура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7" name="Свободна линия: Фигура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8" name="Свободна линия: Фигура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9" name="Свободна линия: Фигура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0" name="Свободна линия: Фигура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1" name="Свободна линия: Фигура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2" name="Свободна линия: Фигура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3" name="Свободна линия: Фигура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4" name="Свободна линия: Фигура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5" name="Свободна линия: Фигура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6" name="Свободна линия: Фигура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7" name="Свободна линия: Фигура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8" name="Контейнер за долен колонтитул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9" name="Контейнер за номер на слайд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 rtl="0">
              <a:defRPr spc="-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17" name="Контейнер за текст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дещи символ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Елипса 27">
            <a:extLst>
              <a:ext uri="{FF2B5EF4-FFF2-40B4-BE49-F238E27FC236}">
                <a16:creationId xmlns:a16="http://schemas.microsoft.com/office/drawing/2014/main" xmlns="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9" name="Елипса 28">
            <a:extLst>
              <a:ext uri="{FF2B5EF4-FFF2-40B4-BE49-F238E27FC236}">
                <a16:creationId xmlns:a16="http://schemas.microsoft.com/office/drawing/2014/main" xmlns="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0" name="Елипса 29">
            <a:extLst>
              <a:ext uri="{FF2B5EF4-FFF2-40B4-BE49-F238E27FC236}">
                <a16:creationId xmlns:a16="http://schemas.microsoft.com/office/drawing/2014/main" xmlns="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31" name="Елипса 30">
            <a:extLst>
              <a:ext uri="{FF2B5EF4-FFF2-40B4-BE49-F238E27FC236}">
                <a16:creationId xmlns:a16="http://schemas.microsoft.com/office/drawing/2014/main" xmlns="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9" name="Елипса 8">
            <a:extLst>
              <a:ext uri="{FF2B5EF4-FFF2-40B4-BE49-F238E27FC236}">
                <a16:creationId xmlns:a16="http://schemas.microsoft.com/office/drawing/2014/main" xmlns="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7" name="Контейнер за текст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1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2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3</a:t>
            </a:r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4</a:t>
            </a:r>
          </a:p>
        </p:txBody>
      </p:sp>
      <p:sp>
        <p:nvSpPr>
          <p:cNvPr id="19" name="Контейнер за текст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5</a:t>
            </a:r>
          </a:p>
        </p:txBody>
      </p:sp>
      <p:sp>
        <p:nvSpPr>
          <p:cNvPr id="21" name="Контейнер за текст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4" name="Контейнер за картина 3">
            <a:extLst>
              <a:ext uri="{FF2B5EF4-FFF2-40B4-BE49-F238E27FC236}">
                <a16:creationId xmlns:a16="http://schemas.microsoft.com/office/drawing/2014/main" xmlns="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2" name="Контейнер за картина 3">
            <a:extLst>
              <a:ext uri="{FF2B5EF4-FFF2-40B4-BE49-F238E27FC236}">
                <a16:creationId xmlns:a16="http://schemas.microsoft.com/office/drawing/2014/main" xmlns="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33" name="Контейнер за картина 3">
            <a:extLst>
              <a:ext uri="{FF2B5EF4-FFF2-40B4-BE49-F238E27FC236}">
                <a16:creationId xmlns:a16="http://schemas.microsoft.com/office/drawing/2014/main" xmlns="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34" name="Контейнер за картина 3">
            <a:extLst>
              <a:ext uri="{FF2B5EF4-FFF2-40B4-BE49-F238E27FC236}">
                <a16:creationId xmlns:a16="http://schemas.microsoft.com/office/drawing/2014/main" xmlns="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35" name="Контейнер за картина 3">
            <a:extLst>
              <a:ext uri="{FF2B5EF4-FFF2-40B4-BE49-F238E27FC236}">
                <a16:creationId xmlns:a16="http://schemas.microsoft.com/office/drawing/2014/main" xmlns="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р. водещи символи ля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Елипса 19">
            <a:extLst>
              <a:ext uri="{FF2B5EF4-FFF2-40B4-BE49-F238E27FC236}">
                <a16:creationId xmlns:a16="http://schemas.microsoft.com/office/drawing/2014/main" xmlns="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2" name="Елипса 21">
            <a:extLst>
              <a:ext uri="{FF2B5EF4-FFF2-40B4-BE49-F238E27FC236}">
                <a16:creationId xmlns:a16="http://schemas.microsoft.com/office/drawing/2014/main" xmlns="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6" name="Елипса 25">
            <a:extLst>
              <a:ext uri="{FF2B5EF4-FFF2-40B4-BE49-F238E27FC236}">
                <a16:creationId xmlns:a16="http://schemas.microsoft.com/office/drawing/2014/main" xmlns="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7" name="Контейнер за картина 3">
            <a:extLst>
              <a:ext uri="{FF2B5EF4-FFF2-40B4-BE49-F238E27FC236}">
                <a16:creationId xmlns:a16="http://schemas.microsoft.com/office/drawing/2014/main" xmlns="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34844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8" name="Контейнер за картина 3">
            <a:extLst>
              <a:ext uri="{FF2B5EF4-FFF2-40B4-BE49-F238E27FC236}">
                <a16:creationId xmlns:a16="http://schemas.microsoft.com/office/drawing/2014/main" xmlns="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34844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29" name="Контейнер за картина 3">
            <a:extLst>
              <a:ext uri="{FF2B5EF4-FFF2-40B4-BE49-F238E27FC236}">
                <a16:creationId xmlns:a16="http://schemas.microsoft.com/office/drawing/2014/main" xmlns="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34844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42" name="Правоъгълник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41" name="Контейнер за картина 40">
            <a:extLst>
              <a:ext uri="{FF2B5EF4-FFF2-40B4-BE49-F238E27FC236}">
                <a16:creationId xmlns:a16="http://schemas.microsoft.com/office/drawing/2014/main" xmlns="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noProof="0"/>
              <a:t>Вмъкнете или плъзнете и пуснете изображението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1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2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bg-BG" noProof="0"/>
              <a:t>Водещ символ 3</a:t>
            </a:r>
          </a:p>
        </p:txBody>
      </p:sp>
      <p:sp>
        <p:nvSpPr>
          <p:cNvPr id="21" name="Контейнер за текст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bg-BG" noProof="0"/>
              <a:t>Описание на водещ символ</a:t>
            </a:r>
          </a:p>
        </p:txBody>
      </p:sp>
      <p:sp>
        <p:nvSpPr>
          <p:cNvPr id="51" name="Осмоъгълник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52" name="Елипса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53" name="Елипса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54" name="Елипса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55" name="Контейнер за номер на слайд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смоъгълник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bg-BG" noProof="0"/>
              <a:t>Редактиране на стиловете на текста на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9" name="Елипса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10" name="Елипса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xmlns="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bg-BG" sz="1200" noProof="0">
                <a:solidFill>
                  <a:schemeClr val="tx2"/>
                </a:solidFill>
                <a:latin typeface="+mj-lt"/>
              </a:rPr>
              <a:t>Вашата емблема или име тук</a:t>
            </a:r>
          </a:p>
        </p:txBody>
      </p:sp>
      <p:sp>
        <p:nvSpPr>
          <p:cNvPr id="14" name="Елипса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>
              <a:solidFill>
                <a:schemeClr val="accent1"/>
              </a:solidFill>
            </a:endParaRPr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19" name="Правоъгълник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0" name="Правоъгълник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  <p:sp>
        <p:nvSpPr>
          <p:cNvPr id="21" name="Правоъгълник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Контейнер за картина 43">
            <a:extLst>
              <a:ext uri="{FF2B5EF4-FFF2-40B4-BE49-F238E27FC236}">
                <a16:creationId xmlns:a16="http://schemas.microsoft.com/office/drawing/2014/main" xmlns="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-1" y="0"/>
            <a:ext cx="12192001" cy="5870183"/>
          </a:xfrm>
          <a:prstGeom prst="rect">
            <a:avLst/>
          </a:prstGeom>
        </p:spPr>
      </p:pic>
      <p:sp>
        <p:nvSpPr>
          <p:cNvPr id="6" name="Заглавие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12" y="2265048"/>
            <a:ext cx="7202786" cy="1918422"/>
          </a:xfrm>
        </p:spPr>
        <p:txBody>
          <a:bodyPr rtlCol="0"/>
          <a:lstStyle/>
          <a:p>
            <a:pPr algn="ctr" rtl="0"/>
            <a:r>
              <a:rPr lang="bg-BG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 проблемни зони на хората с увреждания</a:t>
            </a:r>
          </a:p>
        </p:txBody>
      </p:sp>
      <p:cxnSp>
        <p:nvCxnSpPr>
          <p:cNvPr id="15" name="Право съединение 14" descr="Разделителна линия">
            <a:extLst>
              <a:ext uri="{FF2B5EF4-FFF2-40B4-BE49-F238E27FC236}">
                <a16:creationId xmlns:a16="http://schemas.microsoft.com/office/drawing/2014/main" xmlns="" id="{E99227BA-E7FE-418C-A9C9-21C49E9DF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484254" y="2908481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374" y="2333888"/>
            <a:ext cx="1202405" cy="1202405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5705538" y="3409114"/>
            <a:ext cx="1770077" cy="721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200" i="1" dirty="0">
                <a:solidFill>
                  <a:schemeClr val="bg1"/>
                </a:solidFill>
                <a:latin typeface="Comic Sans MS" panose="030F0702030302020204" pitchFamily="66" charset="0"/>
              </a:rPr>
              <a:t>Дом за пълнолетни лица с физически увреждания </a:t>
            </a:r>
          </a:p>
          <a:p>
            <a:pPr algn="ctr"/>
            <a:r>
              <a:rPr lang="bg-BG" sz="1200" i="1" dirty="0">
                <a:solidFill>
                  <a:schemeClr val="bg1"/>
                </a:solidFill>
                <a:latin typeface="Comic Sans MS" panose="030F0702030302020204" pitchFamily="66" charset="0"/>
              </a:rPr>
              <a:t>„Ильо войвода“</a:t>
            </a: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605481" cy="3480006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6519" y="3377994"/>
            <a:ext cx="2605481" cy="3480006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798" y="989901"/>
            <a:ext cx="689799" cy="716546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740" y="273355"/>
            <a:ext cx="689799" cy="716546"/>
          </a:xfrm>
          <a:prstGeom prst="rect">
            <a:avLst/>
          </a:prstGeom>
        </p:spPr>
      </p:pic>
      <p:pic>
        <p:nvPicPr>
          <p:cNvPr id="20" name="Картина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8350" y="5839267"/>
            <a:ext cx="689799" cy="716546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2868" y="5159229"/>
            <a:ext cx="684416" cy="710954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334" y="4358269"/>
            <a:ext cx="5829300" cy="2828925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690" y="4606720"/>
            <a:ext cx="2607283" cy="2607283"/>
          </a:xfrm>
          <a:prstGeom prst="rect">
            <a:avLst/>
          </a:prstGeom>
        </p:spPr>
      </p:pic>
      <p:pic>
        <p:nvPicPr>
          <p:cNvPr id="22" name="Картина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70004">
            <a:off x="1218950" y="4714477"/>
            <a:ext cx="2569287" cy="25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2879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52" y="461062"/>
            <a:ext cx="10554688" cy="753621"/>
          </a:xfrm>
        </p:spPr>
        <p:txBody>
          <a:bodyPr rtlCol="0"/>
          <a:lstStyle/>
          <a:p>
            <a:pPr rtl="0"/>
            <a:r>
              <a:rPr lang="bg-BG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Инвалидност</a:t>
            </a:r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xmlns="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bg-BG" dirty="0">
                <a:solidFill>
                  <a:schemeClr val="tx1"/>
                </a:solidFill>
              </a:rPr>
              <a:t>Невъзможност за самостоятелно организиране на дейностите от ежедневен живот</a:t>
            </a:r>
          </a:p>
        </p:txBody>
      </p:sp>
      <p:cxnSp>
        <p:nvCxnSpPr>
          <p:cNvPr id="75" name="Право съединение 74" descr="Първа разделителна линия на слайда">
            <a:extLst>
              <a:ext uri="{FF2B5EF4-FFF2-40B4-BE49-F238E27FC236}">
                <a16:creationId xmlns:a16="http://schemas.microsoft.com/office/drawing/2014/main" xmlns="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bg-BG" dirty="0">
                <a:solidFill>
                  <a:schemeClr val="tx1"/>
                </a:solidFill>
              </a:rPr>
              <a:t>Намалена работоспособност над 71% с експертно решение на ТЕЛК</a:t>
            </a:r>
          </a:p>
        </p:txBody>
      </p:sp>
      <p:cxnSp>
        <p:nvCxnSpPr>
          <p:cNvPr id="77" name="Право съединение 76" descr="Втора разделителна линия на слайда">
            <a:extLst>
              <a:ext uri="{FF2B5EF4-FFF2-40B4-BE49-F238E27FC236}">
                <a16:creationId xmlns:a16="http://schemas.microsoft.com/office/drawing/2014/main" xmlns="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bg-BG" dirty="0">
                <a:solidFill>
                  <a:schemeClr val="tx1"/>
                </a:solidFill>
              </a:rPr>
              <a:t>Нямат близки и роднини, които да се грижат за тях</a:t>
            </a:r>
          </a:p>
        </p:txBody>
      </p:sp>
      <p:cxnSp>
        <p:nvCxnSpPr>
          <p:cNvPr id="78" name="Право съединение 77" descr="Трета разделителна линия на слайда">
            <a:extLst>
              <a:ext uri="{FF2B5EF4-FFF2-40B4-BE49-F238E27FC236}">
                <a16:creationId xmlns:a16="http://schemas.microsoft.com/office/drawing/2014/main" xmlns="" id="{29488879-6129-4D02-B173-36635DF61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xmlns="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2826" y="3909773"/>
            <a:ext cx="2160587" cy="504000"/>
          </a:xfrm>
        </p:spPr>
        <p:txBody>
          <a:bodyPr rtlCol="0"/>
          <a:lstStyle/>
          <a:p>
            <a:pPr rtl="0"/>
            <a:r>
              <a:rPr lang="bg-BG" dirty="0">
                <a:solidFill>
                  <a:schemeClr val="tx1"/>
                </a:solidFill>
              </a:rPr>
              <a:t>Трудности в отглеждането в домашна среда</a:t>
            </a:r>
          </a:p>
        </p:txBody>
      </p:sp>
      <p:cxnSp>
        <p:nvCxnSpPr>
          <p:cNvPr id="79" name="Право съединение 78" descr="Четвърта разделителна линия на слайда">
            <a:extLst>
              <a:ext uri="{FF2B5EF4-FFF2-40B4-BE49-F238E27FC236}">
                <a16:creationId xmlns:a16="http://schemas.microsoft.com/office/drawing/2014/main" xmlns="" id="{9926A3E2-2234-409D-9838-30428E637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xmlns="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bg-BG" dirty="0">
                <a:solidFill>
                  <a:schemeClr val="tx1"/>
                </a:solidFill>
              </a:rPr>
              <a:t>Ниска финансова осигуреност</a:t>
            </a:r>
          </a:p>
        </p:txBody>
      </p:sp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2</a:t>
            </a:fld>
            <a:endParaRPr lang="bg-BG"/>
          </a:p>
        </p:txBody>
      </p:sp>
      <p:pic>
        <p:nvPicPr>
          <p:cNvPr id="21" name="Картина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18" y="2161895"/>
            <a:ext cx="1050271" cy="1050271"/>
          </a:xfrm>
          <a:prstGeom prst="rect">
            <a:avLst/>
          </a:prstGeom>
        </p:spPr>
      </p:pic>
      <p:pic>
        <p:nvPicPr>
          <p:cNvPr id="32" name="Картина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159" y="2229888"/>
            <a:ext cx="1050271" cy="1050271"/>
          </a:xfrm>
          <a:prstGeom prst="rect">
            <a:avLst/>
          </a:prstGeom>
        </p:spPr>
      </p:pic>
      <p:pic>
        <p:nvPicPr>
          <p:cNvPr id="33" name="Картина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274" y="2222040"/>
            <a:ext cx="1050271" cy="1050271"/>
          </a:xfrm>
          <a:prstGeom prst="rect">
            <a:avLst/>
          </a:prstGeom>
        </p:spPr>
      </p:pic>
      <p:pic>
        <p:nvPicPr>
          <p:cNvPr id="37" name="Картина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526" y="2222039"/>
            <a:ext cx="1050271" cy="1050271"/>
          </a:xfrm>
          <a:prstGeom prst="rect">
            <a:avLst/>
          </a:prstGeom>
        </p:spPr>
      </p:pic>
      <p:pic>
        <p:nvPicPr>
          <p:cNvPr id="40" name="Картина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3019" y="2161894"/>
            <a:ext cx="1050271" cy="1050271"/>
          </a:xfrm>
          <a:prstGeom prst="rect">
            <a:avLst/>
          </a:prstGeom>
        </p:spPr>
      </p:pic>
      <p:pic>
        <p:nvPicPr>
          <p:cNvPr id="27" name="Картина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893" y="4800600"/>
            <a:ext cx="5829300" cy="2057400"/>
          </a:xfrm>
          <a:prstGeom prst="rect">
            <a:avLst/>
          </a:prstGeom>
        </p:spPr>
      </p:pic>
      <p:pic>
        <p:nvPicPr>
          <p:cNvPr id="28" name="Картина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209946" y="2843868"/>
            <a:ext cx="2889630" cy="4014132"/>
          </a:xfrm>
          <a:prstGeom prst="rect">
            <a:avLst/>
          </a:prstGeom>
        </p:spPr>
      </p:pic>
      <p:pic>
        <p:nvPicPr>
          <p:cNvPr id="29" name="Картина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59" y="38755"/>
            <a:ext cx="40386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3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2FA"/>
            </a:gs>
            <a:gs pos="100000">
              <a:schemeClr val="accent1">
                <a:lumMod val="45000"/>
                <a:lumOff val="55000"/>
              </a:schemeClr>
            </a:gs>
            <a:gs pos="4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324" y="1205584"/>
            <a:ext cx="8337676" cy="45719"/>
          </a:xfrm>
        </p:spPr>
        <p:txBody>
          <a:bodyPr rtlCol="0"/>
          <a:lstStyle/>
          <a:p>
            <a:pPr algn="ctr" rtl="0"/>
            <a:r>
              <a:rPr lang="bg-B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Специфика на проблемите на хората с увреждания</a:t>
            </a:r>
          </a:p>
        </p:txBody>
      </p:sp>
      <p:cxnSp>
        <p:nvCxnSpPr>
          <p:cNvPr id="75" name="Право съединение 74" descr="Първа разделителна линия на слайда">
            <a:extLst>
              <a:ext uri="{FF2B5EF4-FFF2-40B4-BE49-F238E27FC236}">
                <a16:creationId xmlns:a16="http://schemas.microsoft.com/office/drawing/2014/main" xmlns="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аво съединение 76" descr="Втора разделителна линия на слайда">
            <a:extLst>
              <a:ext uri="{FF2B5EF4-FFF2-40B4-BE49-F238E27FC236}">
                <a16:creationId xmlns:a16="http://schemas.microsoft.com/office/drawing/2014/main" xmlns="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3</a:t>
            </a:fld>
            <a:endParaRPr lang="bg-BG"/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7300" y="18087"/>
            <a:ext cx="3314700" cy="2990850"/>
          </a:xfrm>
          <a:prstGeom prst="rect">
            <a:avLst/>
          </a:prstGeom>
        </p:spPr>
      </p:pic>
      <p:pic>
        <p:nvPicPr>
          <p:cNvPr id="25" name="Картина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61113" y="180012"/>
            <a:ext cx="3314700" cy="2990850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297" y="3555649"/>
            <a:ext cx="4694072" cy="3319041"/>
          </a:xfrm>
          <a:prstGeom prst="rect">
            <a:avLst/>
          </a:prstGeom>
        </p:spPr>
      </p:pic>
      <p:sp>
        <p:nvSpPr>
          <p:cNvPr id="29" name="Текстово поле 28">
            <a:extLst>
              <a:ext uri="{FF2B5EF4-FFF2-40B4-BE49-F238E27FC236}">
                <a16:creationId xmlns:a16="http://schemas.microsoft.com/office/drawing/2014/main" xmlns="" id="{0D55DA1C-2173-C61D-2C5B-5600E0499117}"/>
              </a:ext>
            </a:extLst>
          </p:cNvPr>
          <p:cNvSpPr txBox="1"/>
          <p:nvPr/>
        </p:nvSpPr>
        <p:spPr>
          <a:xfrm>
            <a:off x="479631" y="2602050"/>
            <a:ext cx="6788727" cy="2739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Ограничени социални контакти и достигане на пълна изолация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Ограничена или намалена физическа активност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Нисък индекс на самостоятелно обслужване 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Физиологични и психологични промени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6810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Основни проблемни зони</a:t>
            </a:r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xmlns="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9969" y="1544879"/>
            <a:ext cx="3002400" cy="432000"/>
          </a:xfrm>
        </p:spPr>
        <p:txBody>
          <a:bodyPr rtlCol="0"/>
          <a:lstStyle/>
          <a:p>
            <a:pPr rtl="0"/>
            <a:r>
              <a:rPr lang="bg-BG" dirty="0"/>
              <a:t>Социално изключване, дискриминация,  отпадане от семейството, трудности в общуването</a:t>
            </a:r>
          </a:p>
        </p:txBody>
      </p:sp>
      <p:cxnSp>
        <p:nvCxnSpPr>
          <p:cNvPr id="79" name="Право съединение 78" descr="Първа разделителна линия на слайда">
            <a:extLst>
              <a:ext uri="{FF2B5EF4-FFF2-40B4-BE49-F238E27FC236}">
                <a16:creationId xmlns:a16="http://schemas.microsoft.com/office/drawing/2014/main" xmlns="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09969" y="3346139"/>
            <a:ext cx="3002400" cy="432000"/>
          </a:xfrm>
        </p:spPr>
        <p:txBody>
          <a:bodyPr rtlCol="0"/>
          <a:lstStyle/>
          <a:p>
            <a:pPr rtl="0"/>
            <a:r>
              <a:rPr lang="bg-BG" dirty="0"/>
              <a:t>Здравеопазване</a:t>
            </a:r>
          </a:p>
        </p:txBody>
      </p:sp>
      <p:cxnSp>
        <p:nvCxnSpPr>
          <p:cNvPr id="80" name="Право съединение 79" descr="Втора разделителна линия на слайда">
            <a:extLst>
              <a:ext uri="{FF2B5EF4-FFF2-40B4-BE49-F238E27FC236}">
                <a16:creationId xmlns:a16="http://schemas.microsoft.com/office/drawing/2014/main" xmlns="" id="{71E28D1F-12FD-4E24-882A-D25172903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8283" y="4734385"/>
            <a:ext cx="3002400" cy="432000"/>
          </a:xfrm>
        </p:spPr>
        <p:txBody>
          <a:bodyPr rtlCol="0"/>
          <a:lstStyle/>
          <a:p>
            <a:pPr rtl="0"/>
            <a:r>
              <a:rPr lang="bg-BG" dirty="0"/>
              <a:t>Социални услуги, деинституционализация, заетост</a:t>
            </a:r>
          </a:p>
        </p:txBody>
      </p:sp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4</a:t>
            </a:fld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6141" y="1451303"/>
            <a:ext cx="1051153" cy="1051153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6533" y="2989153"/>
            <a:ext cx="1120761" cy="1120761"/>
          </a:xfrm>
          <a:prstGeom prst="rect">
            <a:avLst/>
          </a:prstGeom>
        </p:spPr>
      </p:pic>
      <p:pic>
        <p:nvPicPr>
          <p:cNvPr id="30" name="Картина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8198" y="4596611"/>
            <a:ext cx="1120761" cy="1120761"/>
          </a:xfrm>
          <a:prstGeom prst="rect">
            <a:avLst/>
          </a:prstGeom>
        </p:spPr>
      </p:pic>
      <p:pic>
        <p:nvPicPr>
          <p:cNvPr id="58" name="Picture 10" descr="My Disabled Body Isn't a 'Burden.' Inaccessibility Is.">
            <a:extLst>
              <a:ext uri="{FF2B5EF4-FFF2-40B4-BE49-F238E27FC236}">
                <a16:creationId xmlns:a16="http://schemas.microsoft.com/office/drawing/2014/main" xmlns="" id="{BBCAEF02-1C9F-3D97-0EA7-B19139E7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67" y="1422830"/>
            <a:ext cx="6325191" cy="47438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pic>
        <p:nvPicPr>
          <p:cNvPr id="59" name="Картина 58">
            <a:extLst>
              <a:ext uri="{FF2B5EF4-FFF2-40B4-BE49-F238E27FC236}">
                <a16:creationId xmlns:a16="http://schemas.microsoft.com/office/drawing/2014/main" xmlns="" id="{C330A6B5-ECB6-FAD8-144A-F283A0067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59" y="38755"/>
            <a:ext cx="4038600" cy="5610225"/>
          </a:xfrm>
          <a:prstGeom prst="rect">
            <a:avLst/>
          </a:prstGeom>
        </p:spPr>
      </p:pic>
      <p:pic>
        <p:nvPicPr>
          <p:cNvPr id="60" name="Картина 59">
            <a:extLst>
              <a:ext uri="{FF2B5EF4-FFF2-40B4-BE49-F238E27FC236}">
                <a16:creationId xmlns:a16="http://schemas.microsoft.com/office/drawing/2014/main" xmlns="" id="{A4446E9A-88C8-56D0-3D60-A262C40FE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813311" y="3475675"/>
            <a:ext cx="2378688" cy="33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86514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2FA"/>
            </a:gs>
            <a:gs pos="100000">
              <a:schemeClr val="accent1">
                <a:lumMod val="45000"/>
                <a:lumOff val="55000"/>
              </a:schemeClr>
            </a:gs>
            <a:gs pos="4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2369" y="481284"/>
            <a:ext cx="11340000" cy="432000"/>
          </a:xfrm>
        </p:spPr>
        <p:txBody>
          <a:bodyPr/>
          <a:lstStyle/>
          <a:p>
            <a:r>
              <a:rPr lang="bg-BG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Методи за справяне с проблемните зони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bg-BG" noProof="0" smtClean="0"/>
              <a:pPr rtl="0"/>
              <a:t>5</a:t>
            </a:fld>
            <a:endParaRPr lang="bg-BG" noProof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2083" y="-159200"/>
            <a:ext cx="3159917" cy="3230279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37" y="3733783"/>
            <a:ext cx="3159917" cy="3230279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428991"/>
            <a:ext cx="5177624" cy="2429009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39B6E3B5-A413-7C96-7F83-D838894006DF}"/>
              </a:ext>
            </a:extLst>
          </p:cNvPr>
          <p:cNvSpPr txBox="1"/>
          <p:nvPr/>
        </p:nvSpPr>
        <p:spPr>
          <a:xfrm>
            <a:off x="1259911" y="1512480"/>
            <a:ext cx="10544619" cy="2334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Повишаване на степен на информираност и съпричастност към проблемите на хората с увреждания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Медицинско обслужване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Рехабилитация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Спомагателни услуги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Достъп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Образование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Трудова заетост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Социално осигуряване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Семеен живот и личен интегритет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81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картина 7" descr="Екологични листа">
            <a:extLst>
              <a:ext uri="{FF2B5EF4-FFF2-40B4-BE49-F238E27FC236}">
                <a16:creationId xmlns:a16="http://schemas.microsoft.com/office/drawing/2014/main" xmlns="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>
          <a:xfrm>
            <a:off x="95104" y="95103"/>
            <a:ext cx="12018572" cy="6684572"/>
          </a:xfrm>
        </p:spPr>
      </p:pic>
      <p:sp>
        <p:nvSpPr>
          <p:cNvPr id="3" name="Заглавие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003612"/>
            <a:ext cx="7202786" cy="1683504"/>
          </a:xfrm>
        </p:spPr>
        <p:txBody>
          <a:bodyPr rtlCol="0"/>
          <a:lstStyle/>
          <a:p>
            <a:pPr rtl="0"/>
            <a:r>
              <a:rPr lang="bg-B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Благодаря, Ви!</a:t>
            </a:r>
          </a:p>
        </p:txBody>
      </p:sp>
      <p:cxnSp>
        <p:nvCxnSpPr>
          <p:cNvPr id="5" name="Право съединение 4" descr="Разделителна линия">
            <a:extLst>
              <a:ext uri="{FF2B5EF4-FFF2-40B4-BE49-F238E27FC236}">
                <a16:creationId xmlns:a16="http://schemas.microsoft.com/office/drawing/2014/main" xmlns="" id="{FE07C9EC-5158-440C-995A-EAC50D3E0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Картина 1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6925" y="2105916"/>
            <a:ext cx="856306" cy="856306"/>
          </a:xfrm>
          <a:prstGeom prst="rect">
            <a:avLst/>
          </a:prstGeom>
        </p:spPr>
      </p:pic>
      <p:sp>
        <p:nvSpPr>
          <p:cNvPr id="18" name="Текстово поле 17"/>
          <p:cNvSpPr txBox="1"/>
          <p:nvPr/>
        </p:nvSpPr>
        <p:spPr>
          <a:xfrm>
            <a:off x="7952763" y="2793091"/>
            <a:ext cx="1744630" cy="5368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1200" i="1">
                <a:solidFill>
                  <a:schemeClr val="bg1"/>
                </a:solidFill>
                <a:latin typeface="Comic Sans MS" panose="030F0702030302020204" pitchFamily="66" charset="0"/>
              </a:rPr>
              <a:t>Дом за пълнолетни лица с физически увреждания </a:t>
            </a:r>
          </a:p>
          <a:p>
            <a:pPr algn="ctr"/>
            <a:r>
              <a:rPr lang="bg-BG" sz="1200" i="1">
                <a:solidFill>
                  <a:schemeClr val="bg1"/>
                </a:solidFill>
                <a:latin typeface="Comic Sans MS" panose="030F0702030302020204" pitchFamily="66" charset="0"/>
              </a:rPr>
              <a:t>„Ильо войвода“</a:t>
            </a:r>
            <a:endParaRPr lang="bg-BG" sz="1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Картина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815" y="4163634"/>
            <a:ext cx="6208726" cy="30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148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9715421_TF16411174.potx" id="{D9E3A6DC-ECA2-440C-BD11-87D9A01DBAC9}" vid="{F089B519-3F43-473E-9AA3-03F47F37686D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Кратка презентация</Template>
  <TotalTime>0</TotalTime>
  <Words>168</Words>
  <Application>Microsoft Office PowerPoint</Application>
  <PresentationFormat>По избор</PresentationFormat>
  <Paragraphs>40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Тема на Office</vt:lpstr>
      <vt:lpstr>Основни проблемни зони на хората с увреждания</vt:lpstr>
      <vt:lpstr>Инвалидност</vt:lpstr>
      <vt:lpstr>Специфика на проблемите на хората с увреждания</vt:lpstr>
      <vt:lpstr>Основни проблемни зони</vt:lpstr>
      <vt:lpstr>Методи за справяне с проблемните зони</vt:lpstr>
      <vt:lpstr>Благодаря, Ви!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2023-03-11T07:02:09Z</dcterms:created>
  <dcterms:modified xsi:type="dcterms:W3CDTF">2023-04-29T09:25:39Z</dcterms:modified>
</cp:coreProperties>
</file>