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57" r:id="rId3"/>
    <p:sldId id="270" r:id="rId4"/>
    <p:sldId id="261" r:id="rId5"/>
    <p:sldId id="271" r:id="rId6"/>
    <p:sldId id="275" r:id="rId7"/>
    <p:sldId id="276" r:id="rId8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B7F7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9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623E29-E90D-4C41-8549-777F8636D700}" type="datetime1">
              <a:rPr lang="bg-BG" smtClean="0"/>
              <a:pPr rtl="0"/>
              <a:t>8.5.2022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F4737-6F08-4E0B-9863-E79112DFD9DD}" type="datetime1">
              <a:rPr lang="bg-BG" smtClean="0"/>
              <a:pPr/>
              <a:t>8.5.2022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 smtClean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bg-BG" smtClean="0"/>
              <a:pPr rtl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57425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bg-BG" smtClean="0"/>
              <a:pPr rtl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19505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bg-BG" smtClean="0"/>
              <a:pPr rtl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77817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bg-BG" smtClean="0"/>
              <a:pPr rtl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84920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bg-BG" smtClean="0"/>
              <a:pPr rtl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428393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bg-BG" smtClean="0"/>
              <a:pPr rtl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14364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 smtClean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6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51991A-59E2-45E0-BE34-B37C6AC0A827}" type="datetime1">
              <a:rPr lang="bg-BG" noProof="0" smtClean="0"/>
              <a:pPr rtl="0"/>
              <a:t>8.5.2022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7ED1DE-F07D-4ABB-A225-FE6EDBAF8A7F}" type="datetime1">
              <a:rPr lang="bg-BG" noProof="0" smtClean="0"/>
              <a:pPr rtl="0"/>
              <a:t>8.5.2022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лавен слайд с картин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9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1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14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 smtClean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FCC61-AA3F-43EA-A556-B731CB1D71F8}" type="datetime1">
              <a:rPr lang="bg-BG" noProof="0" smtClean="0"/>
              <a:pPr rtl="0"/>
              <a:t>8.5.2022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лавка на раздел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0B1B58-784C-4AA9-A317-E5A3BBBE43AD}" type="datetime1">
              <a:rPr lang="bg-BG" noProof="0" smtClean="0"/>
              <a:pPr rtl="0"/>
              <a:t>8.5.2022 г.</a:t>
            </a:fld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6A250F-55DA-421F-BB3A-FE419112CA31}" type="datetime1">
              <a:rPr lang="bg-BG" noProof="0" smtClean="0"/>
              <a:pPr rtl="0"/>
              <a:t>8.5.2022 г.</a:t>
            </a:fld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170E8E-AC2E-4585-8744-811143F63E2A}" type="datetime1">
              <a:rPr lang="bg-BG" noProof="0" smtClean="0"/>
              <a:pPr rtl="0"/>
              <a:t>8.5.2022 г.</a:t>
            </a:fld>
            <a:endParaRPr lang="bg-BG" noProof="0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FFA1DE-FE81-4324-88BE-603ECB833BFD}" type="datetime1">
              <a:rPr lang="bg-BG" noProof="0" smtClean="0"/>
              <a:pPr rtl="0"/>
              <a:t>8.5.2022 г.</a:t>
            </a:fld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noProof="0" dirty="0" smtClean="0"/>
              <a:t>Щракнете, за да редактирате стила на заглавието в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0" dirty="0" smtClean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7" name="Правоъгъл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 smtClean="0"/>
              <a:t>Добавяне на долен </a:t>
            </a:r>
            <a:r>
              <a:rPr lang="bg-BG" noProof="0" dirty="0" err="1" smtClean="0"/>
              <a:t>колонтитул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299C762E-FA1F-4762-AD31-86BB4A800238}" type="datetime1">
              <a:rPr lang="bg-BG" noProof="0" smtClean="0"/>
              <a:pPr rtl="0"/>
              <a:t>8.5.2022 г.</a:t>
            </a:fld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5" Type="http://schemas.openxmlformats.org/officeDocument/2006/relationships/image" Target="../media/image30.jpeg"/><Relationship Id="rId10" Type="http://schemas.openxmlformats.org/officeDocument/2006/relationships/image" Target="../media/image6.png"/><Relationship Id="rId4" Type="http://schemas.openxmlformats.org/officeDocument/2006/relationships/image" Target="../media/image29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262767" y="5504850"/>
            <a:ext cx="10429083" cy="501455"/>
          </a:xfrm>
        </p:spPr>
        <p:txBody>
          <a:bodyPr rtlCol="0">
            <a:noAutofit/>
          </a:bodyPr>
          <a:lstStyle/>
          <a:p>
            <a:pPr rtl="0"/>
            <a:r>
              <a:rPr lang="bg-BG" sz="3200" dirty="0" smtClean="0">
                <a:latin typeface="Comic Sans MS" panose="030F0702030302020204" pitchFamily="66" charset="0"/>
              </a:rPr>
              <a:t>Адаптиран спорт при лица с физически увреждания</a:t>
            </a:r>
            <a:endParaRPr lang="bg-BG" sz="3200" dirty="0">
              <a:latin typeface="Comic Sans MS" panose="030F0702030302020204" pitchFamily="66" charset="0"/>
            </a:endParaRPr>
          </a:p>
        </p:txBody>
      </p:sp>
      <p:pic>
        <p:nvPicPr>
          <p:cNvPr id="16" name="Контейнер за картина 15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3" r="21653"/>
          <a:stretch>
            <a:fillRect/>
          </a:stretch>
        </p:blipFill>
        <p:spPr>
          <a:xfrm>
            <a:off x="8107680" y="0"/>
            <a:ext cx="4084320" cy="4745736"/>
          </a:xfrm>
        </p:spPr>
      </p:pic>
      <p:pic>
        <p:nvPicPr>
          <p:cNvPr id="15" name="Контейнер за картина 14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8" r="18208"/>
          <a:stretch>
            <a:fillRect/>
          </a:stretch>
        </p:blipFill>
        <p:spPr/>
      </p:pic>
      <p:pic>
        <p:nvPicPr>
          <p:cNvPr id="18" name="Контейнер за картина 17"/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3" r="21653"/>
          <a:stretch>
            <a:fillRect/>
          </a:stretch>
        </p:blipFill>
        <p:spPr>
          <a:xfrm>
            <a:off x="0" y="0"/>
            <a:ext cx="4084320" cy="4745736"/>
          </a:xfrm>
        </p:spPr>
      </p:pic>
      <p:pic>
        <p:nvPicPr>
          <p:cNvPr id="19" name="Картина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183" y="4914667"/>
            <a:ext cx="1240341" cy="1551746"/>
          </a:xfrm>
          <a:prstGeom prst="rect">
            <a:avLst/>
          </a:prstGeom>
        </p:spPr>
      </p:pic>
      <p:pic>
        <p:nvPicPr>
          <p:cNvPr id="21" name="Картина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467" y="5843083"/>
            <a:ext cx="2167297" cy="1022371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084" y="6299385"/>
            <a:ext cx="1396538" cy="55861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426" y="3734928"/>
            <a:ext cx="1521996" cy="15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68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3">
                <a:lumMod val="40000"/>
                <a:lumOff val="60000"/>
              </a:schemeClr>
            </a:gs>
            <a:gs pos="18000">
              <a:schemeClr val="bg1"/>
            </a:gs>
            <a:gs pos="90000">
              <a:srgbClr val="FFFF00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19997" y="335973"/>
            <a:ext cx="9144000" cy="11430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bg-BG" dirty="0" smtClean="0">
                <a:latin typeface="Comic Sans MS" panose="030F0702030302020204" pitchFamily="66" charset="0"/>
              </a:rPr>
              <a:t>“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е важно какво е поражението, важно е какво е станало“</a:t>
            </a:r>
            <a:b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Лудвиг Гутман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02920" indent="-457200" rtl="0">
              <a:buAutoNum type="arabicPeriod"/>
            </a:pPr>
            <a:r>
              <a:rPr lang="bg-BG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Приемане на различието, опита </a:t>
            </a:r>
          </a:p>
          <a:p>
            <a:pPr marL="502920" indent="-457200" rtl="0">
              <a:buAutoNum type="arabicPeriod"/>
            </a:pPr>
            <a:r>
              <a:rPr lang="bg-BG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Разновъзрастово общуване</a:t>
            </a:r>
          </a:p>
          <a:p>
            <a:pPr marL="502920" indent="-457200" rtl="0">
              <a:buAutoNum type="arabicPeriod"/>
            </a:pPr>
            <a:r>
              <a:rPr lang="bg-BG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Степен на себеизразяване и достижения на научения напредък</a:t>
            </a:r>
          </a:p>
          <a:p>
            <a:pPr marL="502920" indent="-457200" rtl="0">
              <a:buAutoNum type="arabicPeriod"/>
            </a:pPr>
            <a:r>
              <a:rPr lang="bg-BG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Готовност за отличаване на себеизразяване и толериране на спортни изяви за хора с уреждания</a:t>
            </a:r>
          </a:p>
          <a:p>
            <a:pPr marL="502920" indent="-457200" rtl="0">
              <a:buAutoNum type="arabicPeriod"/>
            </a:pPr>
            <a:r>
              <a:rPr lang="bg-BG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Повишаване на интегративната дейност</a:t>
            </a:r>
          </a:p>
          <a:p>
            <a:pPr marL="502920" indent="-457200" rtl="0">
              <a:buAutoNum type="arabicPeriod"/>
            </a:pPr>
            <a:r>
              <a:rPr lang="bg-BG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Развитие на спортен дух и талант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1339">
            <a:off x="8623834" y="3715946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87923">
            <a:off x="5739940" y="4376251"/>
            <a:ext cx="2901143" cy="193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03" y="4582391"/>
            <a:ext cx="2060864" cy="2060864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070" y="5227403"/>
            <a:ext cx="2607872" cy="1230201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152"/>
            <a:ext cx="4762500" cy="47625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0329" y="5703866"/>
            <a:ext cx="2027613" cy="8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83426" y="-370379"/>
            <a:ext cx="9144000" cy="1143000"/>
          </a:xfrm>
        </p:spPr>
        <p:txBody>
          <a:bodyPr rtlCol="0"/>
          <a:lstStyle/>
          <a:p>
            <a:pPr algn="ctr" rtl="0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Интеграция чрез спорт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10835" y="693159"/>
            <a:ext cx="1122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 </a:t>
            </a:r>
            <a:r>
              <a:rPr lang="bg-B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Още от детството играта е пресъздалата се висша форма на възприемчивост и активност на човека. Спортът може да бъде дефиниран като дейност, включваща физическо натоварване с или без игра или на елементи на състезание</a:t>
            </a:r>
            <a:endParaRPr lang="bg-B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78727">
            <a:off x="1340894" y="1891545"/>
            <a:ext cx="4344785" cy="325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7614">
            <a:off x="6117417" y="1808368"/>
            <a:ext cx="4526168" cy="339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057" y="3782291"/>
            <a:ext cx="3602181" cy="270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4573" y="5112327"/>
            <a:ext cx="3429000" cy="1371600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742" y="5561932"/>
            <a:ext cx="1853037" cy="874126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1527" y="4722984"/>
            <a:ext cx="2133600" cy="2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594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49680" y="-357447"/>
            <a:ext cx="9144000" cy="1143000"/>
          </a:xfrm>
        </p:spPr>
        <p:txBody>
          <a:bodyPr rtlCol="0"/>
          <a:lstStyle/>
          <a:p>
            <a:pPr algn="ctr" rtl="0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Вид рехабилитация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2252749" y="785553"/>
            <a:ext cx="7489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 време на рехабилитацията спортът често е част от лечението към запознаването на хората с физически увреждания със спорта. Въпреки това, само малко хора с увреждания решават да останат физически активни, след като завършат своята рехабилитация</a:t>
            </a:r>
            <a:endParaRPr lang="bg-B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2995">
            <a:off x="568035" y="2228104"/>
            <a:ext cx="4253345" cy="319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7906">
            <a:off x="4284245" y="2317085"/>
            <a:ext cx="3736700" cy="280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3874">
            <a:off x="7933111" y="2343014"/>
            <a:ext cx="3463636" cy="259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690" y="5309936"/>
            <a:ext cx="2737883" cy="1291531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2230" y="4851995"/>
            <a:ext cx="1220562" cy="1749472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5166" y="5726731"/>
            <a:ext cx="2036233" cy="8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464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29000">
              <a:schemeClr val="bg1"/>
            </a:gs>
            <a:gs pos="60000">
              <a:schemeClr val="accent1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47800" y="-374073"/>
            <a:ext cx="9144000" cy="1143000"/>
          </a:xfrm>
        </p:spPr>
        <p:txBody>
          <a:bodyPr rtlCol="0"/>
          <a:lstStyle/>
          <a:p>
            <a:pPr algn="ctr" rtl="0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Положително въздействие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45768" y="721454"/>
            <a:ext cx="11488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Спортните занимания и положителното им въздействие формират компенсаторни механизми, преустройват нагласи, стабилизират, създават мотивация за включване в отбор, в изява, допринасят за самостоятелност и независимост при лица с увреждания</a:t>
            </a:r>
          </a:p>
          <a:p>
            <a:pPr algn="ctr"/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7813">
            <a:off x="371523" y="1871637"/>
            <a:ext cx="3521636" cy="235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841" y="1999045"/>
            <a:ext cx="3515360" cy="263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8189">
            <a:off x="7022185" y="1872411"/>
            <a:ext cx="3609733" cy="270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122" y="4507143"/>
            <a:ext cx="3376440" cy="2113619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0437" y="4790990"/>
            <a:ext cx="1784410" cy="178441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0004" y="4908981"/>
            <a:ext cx="3579719" cy="1688647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1071" y="5683195"/>
            <a:ext cx="2166004" cy="8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416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804">
              <a:srgbClr val="F1F9D7"/>
            </a:gs>
            <a:gs pos="32000">
              <a:schemeClr val="bg1"/>
            </a:gs>
            <a:gs pos="0">
              <a:srgbClr val="FF33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532313" y="-349136"/>
            <a:ext cx="9144000" cy="1143000"/>
          </a:xfrm>
        </p:spPr>
        <p:txBody>
          <a:bodyPr rtlCol="0"/>
          <a:lstStyle/>
          <a:p>
            <a:pPr algn="ctr" rtl="0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Международни състезания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881149" y="719771"/>
            <a:ext cx="1032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Осигуряването на комплексна рехабилитация при организиране на състезания на участниците от социални услуги води до висока активност и желание за тренировки, участие в състезания, пътуване с цел участие в спортни изяви – изпълнението на спортните дейности по проекти е на 100% с участници, живеещи в социалните услуги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646" y="1926838"/>
            <a:ext cx="3563856" cy="238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089" y="2173534"/>
            <a:ext cx="3750309" cy="250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7046">
            <a:off x="756866" y="3955872"/>
            <a:ext cx="3076225" cy="205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613">
            <a:off x="7275800" y="2000560"/>
            <a:ext cx="3394364" cy="226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72671">
            <a:off x="7273327" y="3968641"/>
            <a:ext cx="2805610" cy="187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1251" y="4681553"/>
            <a:ext cx="3845502" cy="1922751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0568" y="5289196"/>
            <a:ext cx="2686879" cy="1267471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6072" y="5597078"/>
            <a:ext cx="2518064" cy="1007226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4194" y="4984484"/>
            <a:ext cx="1606348" cy="1733253"/>
          </a:xfrm>
          <a:prstGeom prst="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55499" cy="401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785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99804" y="-332509"/>
            <a:ext cx="9144000" cy="1143000"/>
          </a:xfrm>
        </p:spPr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Социална стойност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85650" y="1149235"/>
            <a:ext cx="9144000" cy="4457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g-BG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Социалната стойност може да измерим в показателите: </a:t>
            </a:r>
          </a:p>
          <a:p>
            <a:pPr>
              <a:buFontTx/>
              <a:buChar char="-"/>
            </a:pPr>
            <a:r>
              <a:rPr lang="bg-BG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Общуване</a:t>
            </a:r>
          </a:p>
          <a:p>
            <a:pPr>
              <a:buFontTx/>
              <a:buChar char="-"/>
            </a:pPr>
            <a:r>
              <a:rPr lang="bg-BG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Изява в обществото </a:t>
            </a:r>
          </a:p>
          <a:p>
            <a:pPr>
              <a:buFontTx/>
              <a:buChar char="-"/>
            </a:pPr>
            <a:r>
              <a:rPr lang="bg-BG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Въвличане в ценностната дисциплинираща функция на спорта</a:t>
            </a:r>
          </a:p>
          <a:p>
            <a:pPr>
              <a:buFontTx/>
              <a:buChar char="-"/>
            </a:pPr>
            <a:r>
              <a:rPr lang="bg-BG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Придобиване на много социални навици и стремежи</a:t>
            </a:r>
            <a:endParaRPr lang="bg-BG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1596">
            <a:off x="775854" y="3624349"/>
            <a:ext cx="3072938" cy="230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0123" y="3523531"/>
            <a:ext cx="2989811" cy="224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368" y="810491"/>
            <a:ext cx="3480262" cy="261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7829">
            <a:off x="6641287" y="2701237"/>
            <a:ext cx="3737956" cy="280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3" y="4298251"/>
            <a:ext cx="2419886" cy="2419886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936" y="5673812"/>
            <a:ext cx="2069210" cy="976100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8292" y="5407804"/>
            <a:ext cx="2692631" cy="10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241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Здраве и фитнес 16: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063429_TF02922391" id="{DBA534C6-5F46-4EE2-AF8F-10E0728C23E0}" vid="{AD0923EE-C1AB-402E-B97F-9DB9572997E2}"/>
    </a:ext>
  </a:extLst>
</a:theme>
</file>

<file path=ppt/theme/theme2.xml><?xml version="1.0" encoding="utf-8"?>
<a:theme xmlns:a="http://schemas.openxmlformats.org/drawingml/2006/main" name="Тема н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за здраве и фитнес (широк екран)</Template>
  <TotalTime>247</TotalTime>
  <Words>264</Words>
  <Application>Microsoft Office PowerPoint</Application>
  <PresentationFormat>По избор</PresentationFormat>
  <Paragraphs>28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Здраве и фитнес 16:9</vt:lpstr>
      <vt:lpstr>Адаптиран спорт при лица с физически увреждания</vt:lpstr>
      <vt:lpstr>“Не е важно какво е поражението, важно е какво е станало“ Лудвиг Гутман</vt:lpstr>
      <vt:lpstr>Интеграция чрез спорт</vt:lpstr>
      <vt:lpstr>Вид рехабилитация</vt:lpstr>
      <vt:lpstr>Положително въздействие </vt:lpstr>
      <vt:lpstr>Международни състезания</vt:lpstr>
      <vt:lpstr>Социална стойност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на заглавие с картини</dc:title>
  <dc:creator>user</dc:creator>
  <cp:lastModifiedBy>User</cp:lastModifiedBy>
  <cp:revision>17</cp:revision>
  <dcterms:created xsi:type="dcterms:W3CDTF">2022-05-06T09:15:59Z</dcterms:created>
  <dcterms:modified xsi:type="dcterms:W3CDTF">2022-05-08T02:11:18Z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