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9" r:id="rId3"/>
    <p:sldId id="307" r:id="rId4"/>
    <p:sldId id="277" r:id="rId5"/>
    <p:sldId id="300" r:id="rId6"/>
    <p:sldId id="306" r:id="rId7"/>
    <p:sldId id="301" r:id="rId8"/>
    <p:sldId id="308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476">
          <p15:clr>
            <a:srgbClr val="A4A3A4"/>
          </p15:clr>
        </p15:guide>
        <p15:guide id="4" orient="horz" pos="4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4592"/>
    <a:srgbClr val="D13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738" y="72"/>
      </p:cViewPr>
      <p:guideLst>
        <p:guide orient="horz" pos="1162"/>
        <p:guide pos="295"/>
        <p:guide pos="476"/>
        <p:guide orient="horz" pos="4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A8A2C-E1A1-4341-B4C5-D5999910A528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58085-C97B-4BD5-805A-D5127620AD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20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8085-C97B-4BD5-805A-D5127620AD92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60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8085-C97B-4BD5-805A-D5127620AD9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85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8085-C97B-4BD5-805A-D5127620AD92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69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8085-C97B-4BD5-805A-D5127620AD92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94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8085-C97B-4BD5-805A-D5127620AD92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4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53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2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98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72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7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21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6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7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68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8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03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43FB-E0F0-42DE-8518-E1505C60BFB5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66BD-7AAF-4DA9-9925-A592E3CC8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06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kn.weebly.com/osmosi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osmosis-erasmu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rtners@abv.b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EF1BD567-0340-423F-B8B6-188B26F48297}"/>
              </a:ext>
            </a:extLst>
          </p:cNvPr>
          <p:cNvSpPr/>
          <p:nvPr/>
        </p:nvSpPr>
        <p:spPr>
          <a:xfrm>
            <a:off x="2987824" y="812061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Проект „OSMOSIS - овладяване на силата на спортния маркетинг като иновативен подход за увеличаване на социалното включване и равните възможности за хората с увреждания”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" name="Picture 7" descr="C:\Users\tomas\Desktop\KIWIGROUP_KLIENCI_PRACE\08_START_Stowarzyszenie\OSMOSIS\prezentacja_treści\Lotwa Paralympic Committee logo.jpg">
            <a:extLst>
              <a:ext uri="{FF2B5EF4-FFF2-40B4-BE49-F238E27FC236}">
                <a16:creationId xmlns:a16="http://schemas.microsoft.com/office/drawing/2014/main" id="{2967DCCA-5FF8-4B06-91D5-3A742B17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2" y="5059664"/>
            <a:ext cx="415248" cy="3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omas\Desktop\KIWIGROUP_KLIENCI_PRACE\08_START_Stowarzyszenie\OSMOSIS\prezentacja_treści\Bulgaria 3.jpg">
            <a:extLst>
              <a:ext uri="{FF2B5EF4-FFF2-40B4-BE49-F238E27FC236}">
                <a16:creationId xmlns:a16="http://schemas.microsoft.com/office/drawing/2014/main" id="{A3B158DF-F5F8-4229-AC16-555A1A2C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7112"/>
            <a:ext cx="351670" cy="3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tomas\Desktop\KIWIGROUP_KLIENCI_PRACE\08_START_Stowarzyszenie\OSMOSIS\prezentacja_treści\Croatian Boccia assoc log.png">
            <a:extLst>
              <a:ext uri="{FF2B5EF4-FFF2-40B4-BE49-F238E27FC236}">
                <a16:creationId xmlns:a16="http://schemas.microsoft.com/office/drawing/2014/main" id="{BF8186BF-D512-4242-A03C-C43F0CE5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32" y="4437112"/>
            <a:ext cx="358388" cy="3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omas\Desktop\KIWIGROUP_KLIENCI_PRACE\08_START_Stowarzyszenie\OSMOSIS\prezentacja_treści\EIL Estonia  log.png">
            <a:extLst>
              <a:ext uri="{FF2B5EF4-FFF2-40B4-BE49-F238E27FC236}">
                <a16:creationId xmlns:a16="http://schemas.microsoft.com/office/drawing/2014/main" id="{9B153267-25CA-4DDE-9C62-89C3542A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76" y="5017892"/>
            <a:ext cx="507804" cy="4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tomas\Desktop\KIWIGROUP_KLIENCI_PRACE\08_START_Stowarzyszenie\OSMOSIS\prezentacja_treści\FYR Macedonia.jpg">
            <a:extLst>
              <a:ext uri="{FF2B5EF4-FFF2-40B4-BE49-F238E27FC236}">
                <a16:creationId xmlns:a16="http://schemas.microsoft.com/office/drawing/2014/main" id="{536B1316-89F1-412D-ADE9-E09D62CB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50" y="5013176"/>
            <a:ext cx="353994" cy="3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5CB3717-02C6-4A67-ACB5-2D2844CD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8" y="4383527"/>
            <a:ext cx="497297" cy="4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A4F1F4-5256-4F0C-90BF-51F9FFF98601}"/>
              </a:ext>
            </a:extLst>
          </p:cNvPr>
          <p:cNvSpPr txBox="1"/>
          <p:nvPr/>
        </p:nvSpPr>
        <p:spPr>
          <a:xfrm>
            <a:off x="2843808" y="2060848"/>
            <a:ext cx="561662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/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pPr algn="ctr"/>
            <a:r>
              <a:rPr lang="bg-BG" dirty="0">
                <a:solidFill>
                  <a:schemeClr val="bg1"/>
                </a:solidFill>
              </a:rPr>
              <a:t>ПОКАНА</a:t>
            </a:r>
          </a:p>
          <a:p>
            <a:endParaRPr lang="bg-BG" sz="1600" dirty="0">
              <a:solidFill>
                <a:schemeClr val="bg1"/>
              </a:solidFill>
            </a:endParaRPr>
          </a:p>
          <a:p>
            <a:r>
              <a:rPr lang="bg-BG" sz="1600" dirty="0">
                <a:solidFill>
                  <a:schemeClr val="bg1"/>
                </a:solidFill>
              </a:rPr>
              <a:t>Уважаеми дами и господа, </a:t>
            </a:r>
          </a:p>
          <a:p>
            <a:r>
              <a:rPr lang="bg-BG" sz="1600" dirty="0">
                <a:solidFill>
                  <a:schemeClr val="bg1"/>
                </a:solidFill>
              </a:rPr>
              <a:t>имаме удоволствието да Ви поканим на събитието, което ви представяме по-долу. Ще се радваме да ни подкрепите с </a:t>
            </a:r>
            <a:r>
              <a:rPr lang="bg-BG" sz="1600" dirty="0" smtClean="0">
                <a:solidFill>
                  <a:schemeClr val="bg1"/>
                </a:solidFill>
              </a:rPr>
              <a:t>присъствие!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5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5A4D053-447F-46DB-8088-E02C356DBCEE}"/>
              </a:ext>
            </a:extLst>
          </p:cNvPr>
          <p:cNvSpPr txBox="1"/>
          <p:nvPr/>
        </p:nvSpPr>
        <p:spPr>
          <a:xfrm>
            <a:off x="2969564" y="5059664"/>
            <a:ext cx="5418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prstClr val="white"/>
                </a:solidFill>
              </a:rPr>
              <a:t>ПУБЛИЧНО СЪБИТИЕ ОСМОЗИС </a:t>
            </a:r>
            <a:r>
              <a:rPr lang="bg-BG" sz="2400" b="1" dirty="0">
                <a:solidFill>
                  <a:prstClr val="white"/>
                </a:solidFill>
              </a:rPr>
              <a:t>Кюстендил 12.05.2022</a:t>
            </a:r>
            <a:endParaRPr lang="pl-PL" sz="2400" b="1" dirty="0">
              <a:solidFill>
                <a:prstClr val="white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F1BD567-0340-423F-B8B6-188B26F48297}"/>
              </a:ext>
            </a:extLst>
          </p:cNvPr>
          <p:cNvSpPr/>
          <p:nvPr/>
        </p:nvSpPr>
        <p:spPr>
          <a:xfrm>
            <a:off x="2987824" y="812061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Проект „OSMOSIS - овладяване на силата на спортния маркетинг като иновативен подход за увеличаване на социалното включване и равните възможности за хората с увреждания”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" name="Picture 7" descr="C:\Users\tomas\Desktop\KIWIGROUP_KLIENCI_PRACE\08_START_Stowarzyszenie\OSMOSIS\prezentacja_treści\Lotwa Paralympic Committee logo.jpg">
            <a:extLst>
              <a:ext uri="{FF2B5EF4-FFF2-40B4-BE49-F238E27FC236}">
                <a16:creationId xmlns:a16="http://schemas.microsoft.com/office/drawing/2014/main" id="{2967DCCA-5FF8-4B06-91D5-3A742B17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2" y="5059664"/>
            <a:ext cx="415248" cy="3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omas\Desktop\KIWIGROUP_KLIENCI_PRACE\08_START_Stowarzyszenie\OSMOSIS\prezentacja_treści\Bulgaria 3.jpg">
            <a:extLst>
              <a:ext uri="{FF2B5EF4-FFF2-40B4-BE49-F238E27FC236}">
                <a16:creationId xmlns:a16="http://schemas.microsoft.com/office/drawing/2014/main" id="{A3B158DF-F5F8-4229-AC16-555A1A2C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7112"/>
            <a:ext cx="351670" cy="3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tomas\Desktop\KIWIGROUP_KLIENCI_PRACE\08_START_Stowarzyszenie\OSMOSIS\prezentacja_treści\Croatian Boccia assoc log.png">
            <a:extLst>
              <a:ext uri="{FF2B5EF4-FFF2-40B4-BE49-F238E27FC236}">
                <a16:creationId xmlns:a16="http://schemas.microsoft.com/office/drawing/2014/main" id="{BF8186BF-D512-4242-A03C-C43F0CE5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32" y="4437112"/>
            <a:ext cx="358388" cy="3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omas\Desktop\KIWIGROUP_KLIENCI_PRACE\08_START_Stowarzyszenie\OSMOSIS\prezentacja_treści\EIL Estonia  log.png">
            <a:extLst>
              <a:ext uri="{FF2B5EF4-FFF2-40B4-BE49-F238E27FC236}">
                <a16:creationId xmlns:a16="http://schemas.microsoft.com/office/drawing/2014/main" id="{9B153267-25CA-4DDE-9C62-89C3542A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76" y="5017892"/>
            <a:ext cx="507804" cy="4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tomas\Desktop\KIWIGROUP_KLIENCI_PRACE\08_START_Stowarzyszenie\OSMOSIS\prezentacja_treści\FYR Macedonia.jpg">
            <a:extLst>
              <a:ext uri="{FF2B5EF4-FFF2-40B4-BE49-F238E27FC236}">
                <a16:creationId xmlns:a16="http://schemas.microsoft.com/office/drawing/2014/main" id="{536B1316-89F1-412D-ADE9-E09D62CB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50" y="5013176"/>
            <a:ext cx="353994" cy="3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5CB3717-02C6-4A67-ACB5-2D2844CD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8" y="4383527"/>
            <a:ext cx="497297" cy="4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04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EF1BD567-0340-423F-B8B6-188B26F48297}"/>
              </a:ext>
            </a:extLst>
          </p:cNvPr>
          <p:cNvSpPr/>
          <p:nvPr/>
        </p:nvSpPr>
        <p:spPr>
          <a:xfrm>
            <a:off x="2987824" y="812061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Проект „OSMOSIS - овладяване на силата на спортния маркетинг като иновативен подход за увеличаване на социалното включване и равните възможности за хората с увреждания”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" name="Picture 7" descr="C:\Users\tomas\Desktop\KIWIGROUP_KLIENCI_PRACE\08_START_Stowarzyszenie\OSMOSIS\prezentacja_treści\Lotwa Paralympic Committee logo.jpg">
            <a:extLst>
              <a:ext uri="{FF2B5EF4-FFF2-40B4-BE49-F238E27FC236}">
                <a16:creationId xmlns:a16="http://schemas.microsoft.com/office/drawing/2014/main" id="{2967DCCA-5FF8-4B06-91D5-3A742B17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2" y="5059664"/>
            <a:ext cx="415248" cy="3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omas\Desktop\KIWIGROUP_KLIENCI_PRACE\08_START_Stowarzyszenie\OSMOSIS\prezentacja_treści\Bulgaria 3.jpg">
            <a:extLst>
              <a:ext uri="{FF2B5EF4-FFF2-40B4-BE49-F238E27FC236}">
                <a16:creationId xmlns:a16="http://schemas.microsoft.com/office/drawing/2014/main" id="{A3B158DF-F5F8-4229-AC16-555A1A2C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7112"/>
            <a:ext cx="351670" cy="3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tomas\Desktop\KIWIGROUP_KLIENCI_PRACE\08_START_Stowarzyszenie\OSMOSIS\prezentacja_treści\Croatian Boccia assoc log.png">
            <a:extLst>
              <a:ext uri="{FF2B5EF4-FFF2-40B4-BE49-F238E27FC236}">
                <a16:creationId xmlns:a16="http://schemas.microsoft.com/office/drawing/2014/main" id="{BF8186BF-D512-4242-A03C-C43F0CE5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32" y="4437112"/>
            <a:ext cx="358388" cy="3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omas\Desktop\KIWIGROUP_KLIENCI_PRACE\08_START_Stowarzyszenie\OSMOSIS\prezentacja_treści\EIL Estonia  log.png">
            <a:extLst>
              <a:ext uri="{FF2B5EF4-FFF2-40B4-BE49-F238E27FC236}">
                <a16:creationId xmlns:a16="http://schemas.microsoft.com/office/drawing/2014/main" id="{9B153267-25CA-4DDE-9C62-89C3542A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76" y="5017892"/>
            <a:ext cx="507804" cy="4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tomas\Desktop\KIWIGROUP_KLIENCI_PRACE\08_START_Stowarzyszenie\OSMOSIS\prezentacja_treści\FYR Macedonia.jpg">
            <a:extLst>
              <a:ext uri="{FF2B5EF4-FFF2-40B4-BE49-F238E27FC236}">
                <a16:creationId xmlns:a16="http://schemas.microsoft.com/office/drawing/2014/main" id="{536B1316-89F1-412D-ADE9-E09D62CB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50" y="5013176"/>
            <a:ext cx="353994" cy="3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5CB3717-02C6-4A67-ACB5-2D2844CD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8" y="4383527"/>
            <a:ext cx="497297" cy="4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F7ECB8-98FD-4D55-BF72-331CA57D5E38}"/>
              </a:ext>
            </a:extLst>
          </p:cNvPr>
          <p:cNvSpPr txBox="1"/>
          <p:nvPr/>
        </p:nvSpPr>
        <p:spPr>
          <a:xfrm>
            <a:off x="3409062" y="3513236"/>
            <a:ext cx="51845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Създаване и развитие на транснационална мрежа от 6 НПО от: България, Хърватия, Естония, Македония, Латвия, Полша - страни със сравнително слабо развита система за социално включване, както и с ниско ниво на социална интеграция и спорт за хората с увреждания</a:t>
            </a:r>
          </a:p>
        </p:txBody>
      </p:sp>
    </p:spTree>
    <p:extLst>
      <p:ext uri="{BB962C8B-B14F-4D97-AF65-F5344CB8AC3E}">
        <p14:creationId xmlns:p14="http://schemas.microsoft.com/office/powerpoint/2010/main" val="273664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4" y="332656"/>
            <a:ext cx="823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74592"/>
                </a:solidFill>
              </a:rPr>
              <a:t>Организиране и провеждане на</a:t>
            </a:r>
            <a:r>
              <a:rPr lang="en-US" sz="2000" b="1" dirty="0">
                <a:solidFill>
                  <a:srgbClr val="C74592"/>
                </a:solidFill>
              </a:rPr>
              <a:t> </a:t>
            </a:r>
            <a:r>
              <a:rPr lang="bg-BG" sz="2000" b="1" dirty="0">
                <a:solidFill>
                  <a:srgbClr val="C74592"/>
                </a:solidFill>
              </a:rPr>
              <a:t>публично събитие </a:t>
            </a:r>
            <a:r>
              <a:rPr lang="ru-RU" sz="2000" b="1" dirty="0">
                <a:solidFill>
                  <a:srgbClr val="C74592"/>
                </a:solidFill>
              </a:rPr>
              <a:t> ОСМОЗИС </a:t>
            </a:r>
          </a:p>
          <a:p>
            <a:r>
              <a:rPr lang="ru-RU" sz="2000" b="1" dirty="0">
                <a:solidFill>
                  <a:srgbClr val="C74592"/>
                </a:solidFill>
              </a:rPr>
              <a:t>«</a:t>
            </a:r>
            <a:r>
              <a:rPr lang="bg-BG" sz="2000" b="1" dirty="0">
                <a:solidFill>
                  <a:srgbClr val="C74592"/>
                </a:solidFill>
              </a:rPr>
              <a:t>Нов път към равенство стартира от Кюстендил»</a:t>
            </a:r>
            <a:endParaRPr lang="bg-BG" sz="2000" dirty="0">
              <a:solidFill>
                <a:srgbClr val="C74592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DCFFEDFC-FFFF-4AB4-82AD-1FA1A1A3D313}"/>
              </a:ext>
            </a:extLst>
          </p:cNvPr>
          <p:cNvSpPr txBox="1">
            <a:spLocks/>
          </p:cNvSpPr>
          <p:nvPr/>
        </p:nvSpPr>
        <p:spPr>
          <a:xfrm>
            <a:off x="402926" y="1412776"/>
            <a:ext cx="8229600" cy="488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g-BG" sz="1800" b="1" dirty="0">
                <a:solidFill>
                  <a:srgbClr val="C74592"/>
                </a:solidFill>
              </a:rPr>
              <a:t>Домакин: Община Кюстендил</a:t>
            </a:r>
          </a:p>
          <a:p>
            <a:pPr algn="l"/>
            <a:r>
              <a:rPr lang="bg-BG" sz="1800" b="1" dirty="0">
                <a:solidFill>
                  <a:srgbClr val="C74592"/>
                </a:solidFill>
              </a:rPr>
              <a:t>Организатор</a:t>
            </a:r>
            <a:r>
              <a:rPr lang="pl-PL" sz="1800" b="1" dirty="0">
                <a:solidFill>
                  <a:srgbClr val="C74592"/>
                </a:solidFill>
              </a:rPr>
              <a:t>:</a:t>
            </a:r>
            <a:r>
              <a:rPr lang="bg-BG" sz="1800" b="1" dirty="0">
                <a:solidFill>
                  <a:srgbClr val="C74592"/>
                </a:solidFill>
              </a:rPr>
              <a:t> Сдружение „Партньори – Кюстендил“</a:t>
            </a:r>
          </a:p>
          <a:p>
            <a:pPr algn="l"/>
            <a:r>
              <a:rPr lang="pl-PL" sz="1800" b="1" dirty="0">
                <a:solidFill>
                  <a:srgbClr val="00B0F0"/>
                </a:solidFill>
                <a:hlinkClick r:id="rId3"/>
              </a:rPr>
              <a:t>https://partnerskn.weebly.com/osmosis.html</a:t>
            </a:r>
            <a:r>
              <a:rPr lang="bg-BG" sz="1800" b="1" dirty="0">
                <a:solidFill>
                  <a:srgbClr val="00B0F0"/>
                </a:solidFill>
              </a:rPr>
              <a:t>, </a:t>
            </a:r>
            <a:r>
              <a:rPr lang="en-US" sz="1800" b="1" dirty="0">
                <a:solidFill>
                  <a:srgbClr val="00B0F0"/>
                </a:solidFill>
                <a:hlinkClick r:id="rId4"/>
              </a:rPr>
              <a:t>http://osmosis-erasmus.com/</a:t>
            </a:r>
            <a:r>
              <a:rPr lang="bg-BG" sz="1800" b="1" dirty="0">
                <a:solidFill>
                  <a:srgbClr val="00B0F0"/>
                </a:solidFill>
              </a:rPr>
              <a:t> </a:t>
            </a:r>
            <a:endParaRPr lang="pl-PL" sz="1800" b="1" dirty="0">
              <a:solidFill>
                <a:srgbClr val="00B0F0"/>
              </a:solidFill>
            </a:endParaRPr>
          </a:p>
          <a:p>
            <a:pPr algn="l"/>
            <a:r>
              <a:rPr lang="bg-BG" sz="1800" b="1" dirty="0">
                <a:solidFill>
                  <a:srgbClr val="C74592"/>
                </a:solidFill>
              </a:rPr>
              <a:t>Участващи организации</a:t>
            </a:r>
            <a:r>
              <a:rPr lang="en-GB" sz="1800" b="1" dirty="0">
                <a:solidFill>
                  <a:srgbClr val="C74592"/>
                </a:solidFill>
              </a:rPr>
              <a:t>:</a:t>
            </a:r>
            <a:endParaRPr lang="pl-PL" sz="1800" dirty="0">
              <a:solidFill>
                <a:srgbClr val="C74592"/>
              </a:solidFill>
            </a:endParaRPr>
          </a:p>
          <a:p>
            <a:pPr algn="l"/>
            <a:r>
              <a:rPr lang="en-US" sz="1800" dirty="0">
                <a:solidFill>
                  <a:srgbClr val="C74592"/>
                </a:solidFill>
              </a:rPr>
              <a:t> </a:t>
            </a:r>
            <a:r>
              <a:rPr lang="en-US" sz="1800" b="1" i="1" dirty="0">
                <a:solidFill>
                  <a:srgbClr val="C74592"/>
                </a:solidFill>
              </a:rPr>
              <a:t>- </a:t>
            </a:r>
            <a:r>
              <a:rPr lang="bg-BG" sz="1800" b="1" i="1" dirty="0">
                <a:solidFill>
                  <a:srgbClr val="C74592"/>
                </a:solidFill>
              </a:rPr>
              <a:t>Местни организации</a:t>
            </a:r>
            <a:r>
              <a:rPr lang="en-US" sz="1800" b="1" i="1" dirty="0">
                <a:solidFill>
                  <a:srgbClr val="C74592"/>
                </a:solidFill>
              </a:rPr>
              <a:t> </a:t>
            </a:r>
            <a:r>
              <a:rPr lang="en-US" sz="1800" dirty="0">
                <a:solidFill>
                  <a:srgbClr val="C74592"/>
                </a:solidFill>
              </a:rPr>
              <a:t>–</a:t>
            </a:r>
            <a:r>
              <a:rPr lang="bg-BG" sz="1800" dirty="0">
                <a:solidFill>
                  <a:srgbClr val="C74592"/>
                </a:solidFill>
              </a:rPr>
              <a:t>Дом за пълнолетни лица с физически увреждания “Ильо войвода” </a:t>
            </a:r>
            <a:endParaRPr lang="en-US" sz="1800" dirty="0">
              <a:solidFill>
                <a:srgbClr val="C74592"/>
              </a:solidFill>
            </a:endParaRPr>
          </a:p>
          <a:p>
            <a:pPr algn="l"/>
            <a:r>
              <a:rPr lang="bg-BG" sz="1800" dirty="0">
                <a:solidFill>
                  <a:srgbClr val="C74592"/>
                </a:solidFill>
              </a:rPr>
              <a:t> -  </a:t>
            </a:r>
            <a:r>
              <a:rPr lang="bg-BG" sz="1800" b="1" i="1" dirty="0">
                <a:solidFill>
                  <a:srgbClr val="C74592"/>
                </a:solidFill>
              </a:rPr>
              <a:t>Гостуващи организация</a:t>
            </a:r>
            <a:r>
              <a:rPr lang="en-GB" sz="1800" b="1" i="1" dirty="0">
                <a:solidFill>
                  <a:srgbClr val="C74592"/>
                </a:solidFill>
              </a:rPr>
              <a:t> </a:t>
            </a:r>
            <a:r>
              <a:rPr lang="bg-BG" sz="1800" dirty="0">
                <a:solidFill>
                  <a:srgbClr val="C74592"/>
                </a:solidFill>
              </a:rPr>
              <a:t>–  Югозападен университет “Неофит Рилски”, Сдружение за граждански инициативи Ловеч, Социални услуги Благоевград, Социални услуги Сандански, Национална паралимпийска организация</a:t>
            </a:r>
          </a:p>
          <a:p>
            <a:pPr algn="l"/>
            <a:endParaRPr lang="en-GB" sz="1800" dirty="0">
              <a:solidFill>
                <a:srgbClr val="C74592"/>
              </a:solidFill>
            </a:endParaRPr>
          </a:p>
          <a:p>
            <a:pPr algn="l"/>
            <a:endParaRPr lang="bg-BG" sz="1800" b="1" dirty="0">
              <a:solidFill>
                <a:srgbClr val="C7459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903A143-126A-416B-82E3-40E2FEE7EA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2653" b="43074"/>
          <a:stretch/>
        </p:blipFill>
        <p:spPr>
          <a:xfrm>
            <a:off x="468313" y="4725144"/>
            <a:ext cx="8424167" cy="144016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8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CAE0079D-F271-49A9-849F-C4E312B11E34}"/>
              </a:ext>
            </a:extLst>
          </p:cNvPr>
          <p:cNvSpPr txBox="1">
            <a:spLocks/>
          </p:cNvSpPr>
          <p:nvPr/>
        </p:nvSpPr>
        <p:spPr>
          <a:xfrm>
            <a:off x="611560" y="1379676"/>
            <a:ext cx="8064896" cy="428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g-BG" sz="1800" b="1" dirty="0">
                <a:solidFill>
                  <a:srgbClr val="C74592"/>
                </a:solidFill>
                <a:latin typeface="+mj-lt"/>
                <a:cs typeface="Arial" pitchFamily="34" charset="0"/>
              </a:rPr>
              <a:t>Описание на събитието</a:t>
            </a:r>
            <a:r>
              <a:rPr lang="bg-BG" sz="1800" dirty="0">
                <a:solidFill>
                  <a:srgbClr val="C74592"/>
                </a:solidFill>
                <a:latin typeface="+mj-lt"/>
                <a:cs typeface="Arial" pitchFamily="34" charset="0"/>
              </a:rPr>
              <a:t>:</a:t>
            </a:r>
          </a:p>
          <a:p>
            <a:pPr algn="l"/>
            <a:r>
              <a:rPr lang="bg-BG" sz="1800" dirty="0">
                <a:solidFill>
                  <a:srgbClr val="C74592"/>
                </a:solidFill>
                <a:latin typeface="+mj-lt"/>
                <a:cs typeface="Arial" pitchFamily="34" charset="0"/>
              </a:rPr>
              <a:t>12 май 2022  година - еднодневно събитие, отворено за обществеността</a:t>
            </a:r>
          </a:p>
          <a:p>
            <a:pPr algn="l"/>
            <a:endParaRPr lang="ru-RU" sz="1800" b="1" dirty="0">
              <a:solidFill>
                <a:srgbClr val="C74592"/>
              </a:solidFill>
            </a:endParaRPr>
          </a:p>
          <a:p>
            <a:pPr algn="l"/>
            <a:r>
              <a:rPr lang="ru-RU" sz="1800" b="1" dirty="0">
                <a:solidFill>
                  <a:srgbClr val="C74592"/>
                </a:solidFill>
              </a:rPr>
              <a:t>Събитието обхваща 2 зони на активност </a:t>
            </a:r>
            <a:r>
              <a:rPr lang="en-GB" sz="1800" b="1" dirty="0">
                <a:solidFill>
                  <a:srgbClr val="C74592"/>
                </a:solidFill>
              </a:rPr>
              <a:t>:</a:t>
            </a:r>
            <a:endParaRPr lang="pl-PL" sz="1800" b="1" u="sng" dirty="0">
              <a:solidFill>
                <a:srgbClr val="C74592"/>
              </a:solidFill>
            </a:endParaRPr>
          </a:p>
          <a:p>
            <a:pPr algn="l"/>
            <a:endParaRPr lang="bg-BG" sz="1800" b="1" dirty="0">
              <a:solidFill>
                <a:srgbClr val="C74592"/>
              </a:solidFill>
            </a:endParaRPr>
          </a:p>
          <a:p>
            <a:pPr algn="l"/>
            <a:r>
              <a:rPr lang="bg-BG" sz="1800" dirty="0">
                <a:solidFill>
                  <a:srgbClr val="C74592"/>
                </a:solidFill>
              </a:rPr>
              <a:t>Информационна зона – промоционален семинар</a:t>
            </a:r>
          </a:p>
          <a:p>
            <a:pPr marL="342900" indent="-342900" algn="l">
              <a:buAutoNum type="arabicPeriod"/>
            </a:pPr>
            <a:endParaRPr lang="bg-BG" sz="1800" dirty="0">
              <a:solidFill>
                <a:srgbClr val="C74592"/>
              </a:solidFill>
            </a:endParaRPr>
          </a:p>
          <a:p>
            <a:pPr algn="l"/>
            <a:r>
              <a:rPr lang="bg-BG" sz="1800" dirty="0">
                <a:solidFill>
                  <a:srgbClr val="C74592"/>
                </a:solidFill>
              </a:rPr>
              <a:t>Спортна зона БОЧА: </a:t>
            </a:r>
          </a:p>
          <a:p>
            <a:pPr algn="l"/>
            <a:r>
              <a:rPr lang="bg-BG" sz="1800" dirty="0">
                <a:solidFill>
                  <a:srgbClr val="C74592"/>
                </a:solidFill>
              </a:rPr>
              <a:t>Спортен турнир по БОЧА за хора с увреждания, с участието на отбори от  Кюстендил, Ловеч, Благоевград, Сандански</a:t>
            </a:r>
          </a:p>
          <a:p>
            <a:pPr algn="l"/>
            <a:endParaRPr lang="bg-BG" sz="1800" dirty="0">
              <a:solidFill>
                <a:srgbClr val="C74592"/>
              </a:solidFill>
            </a:endParaRPr>
          </a:p>
          <a:p>
            <a:pPr algn="l"/>
            <a:r>
              <a:rPr lang="bg-BG" sz="1800" dirty="0">
                <a:solidFill>
                  <a:srgbClr val="C74592"/>
                </a:solidFill>
              </a:rPr>
              <a:t>Приятелски мачове между участващите отбори и отбори на смелите съмишленици</a:t>
            </a:r>
          </a:p>
          <a:p>
            <a:pPr marL="0" indent="0" algn="l">
              <a:buNone/>
            </a:pPr>
            <a:endParaRPr lang="bg-BG" sz="1800" b="1" i="1" u="sng" dirty="0">
              <a:solidFill>
                <a:srgbClr val="C74592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8AC967A-0AF1-4A4D-AAD1-6A50BA1D6B8F}"/>
              </a:ext>
            </a:extLst>
          </p:cNvPr>
          <p:cNvSpPr txBox="1"/>
          <p:nvPr/>
        </p:nvSpPr>
        <p:spPr>
          <a:xfrm>
            <a:off x="395536" y="260648"/>
            <a:ext cx="8554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74592"/>
                </a:solidFill>
              </a:rPr>
              <a:t>Организиране и провеждане на</a:t>
            </a:r>
            <a:r>
              <a:rPr lang="en-US" sz="2400" b="1" dirty="0">
                <a:solidFill>
                  <a:srgbClr val="C74592"/>
                </a:solidFill>
              </a:rPr>
              <a:t> </a:t>
            </a:r>
            <a:r>
              <a:rPr lang="bg-BG" sz="2400" b="1" dirty="0">
                <a:solidFill>
                  <a:srgbClr val="C74592"/>
                </a:solidFill>
              </a:rPr>
              <a:t>публично събитие </a:t>
            </a:r>
            <a:r>
              <a:rPr lang="ru-RU" sz="2400" b="1" dirty="0">
                <a:solidFill>
                  <a:srgbClr val="C74592"/>
                </a:solidFill>
              </a:rPr>
              <a:t> ОСМОЗИС </a:t>
            </a:r>
          </a:p>
          <a:p>
            <a:r>
              <a:rPr lang="ru-RU" sz="2400" b="1" dirty="0">
                <a:solidFill>
                  <a:srgbClr val="C74592"/>
                </a:solidFill>
              </a:rPr>
              <a:t>«</a:t>
            </a:r>
            <a:r>
              <a:rPr lang="bg-BG" sz="2400" b="1" dirty="0">
                <a:solidFill>
                  <a:srgbClr val="C74592"/>
                </a:solidFill>
              </a:rPr>
              <a:t>Нов път към равенство стартира от Кюстендил»</a:t>
            </a:r>
            <a:endParaRPr lang="bg-BG" sz="2400" dirty="0">
              <a:solidFill>
                <a:srgbClr val="C74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1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CAE0079D-F271-49A9-849F-C4E312B11E34}"/>
              </a:ext>
            </a:extLst>
          </p:cNvPr>
          <p:cNvSpPr txBox="1">
            <a:spLocks/>
          </p:cNvSpPr>
          <p:nvPr/>
        </p:nvSpPr>
        <p:spPr>
          <a:xfrm>
            <a:off x="611560" y="1379676"/>
            <a:ext cx="7776864" cy="4857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400" dirty="0">
                <a:solidFill>
                  <a:srgbClr val="C74592"/>
                </a:solidFill>
                <a:latin typeface="+mj-lt"/>
              </a:rPr>
              <a:t>Програма на събитието</a:t>
            </a:r>
          </a:p>
          <a:p>
            <a:pPr algn="l"/>
            <a:endParaRPr lang="bg-BG" sz="6400" dirty="0">
              <a:solidFill>
                <a:srgbClr val="C74592"/>
              </a:solidFill>
              <a:latin typeface="+mj-lt"/>
            </a:endParaRPr>
          </a:p>
          <a:p>
            <a:pPr algn="l"/>
            <a:r>
              <a:rPr lang="bg-BG" sz="6400" b="1" dirty="0">
                <a:solidFill>
                  <a:srgbClr val="C74592"/>
                </a:solidFill>
                <a:latin typeface="+mj-lt"/>
              </a:rPr>
              <a:t>ПЛОЩАД “ВЕЛБЪЖД” В ГРАД КЮСТЕНДИЛ:</a:t>
            </a:r>
          </a:p>
          <a:p>
            <a:pPr algn="l"/>
            <a:endParaRPr lang="bg-BG" sz="6400" dirty="0">
              <a:solidFill>
                <a:srgbClr val="C74592"/>
              </a:solidFill>
              <a:latin typeface="+mj-lt"/>
            </a:endParaRPr>
          </a:p>
          <a:p>
            <a:pPr algn="l"/>
            <a:r>
              <a:rPr lang="bg-BG" sz="6400" dirty="0">
                <a:solidFill>
                  <a:srgbClr val="C74592"/>
                </a:solidFill>
                <a:latin typeface="+mj-lt"/>
              </a:rPr>
              <a:t>10.00 ч. - Откриване. Спортен турнир по БОЧА за хора с увреждания, с участието на отбори от  Кюстендил, Ловеч, Благоевград, Сандански</a:t>
            </a:r>
          </a:p>
          <a:p>
            <a:pPr algn="l">
              <a:buNone/>
            </a:pPr>
            <a:endParaRPr lang="bg-BG" sz="6400" dirty="0">
              <a:solidFill>
                <a:srgbClr val="C74592"/>
              </a:solidFill>
              <a:latin typeface="+mj-lt"/>
            </a:endParaRPr>
          </a:p>
          <a:p>
            <a:pPr algn="l">
              <a:buNone/>
            </a:pPr>
            <a:r>
              <a:rPr lang="bg-BG" sz="6400" dirty="0">
                <a:solidFill>
                  <a:srgbClr val="C74592"/>
                </a:solidFill>
                <a:latin typeface="+mj-lt"/>
              </a:rPr>
              <a:t>12.00 ч. - Награждаване на победителите</a:t>
            </a:r>
          </a:p>
          <a:p>
            <a:pPr algn="l">
              <a:buNone/>
            </a:pPr>
            <a:r>
              <a:rPr lang="bg-BG" sz="6400" dirty="0">
                <a:solidFill>
                  <a:srgbClr val="C74592"/>
                </a:solidFill>
                <a:latin typeface="+mj-lt"/>
              </a:rPr>
              <a:t>	</a:t>
            </a:r>
          </a:p>
          <a:p>
            <a:pPr algn="l"/>
            <a:r>
              <a:rPr lang="bg-BG" sz="6400" dirty="0">
                <a:solidFill>
                  <a:srgbClr val="C74592"/>
                </a:solidFill>
                <a:latin typeface="+mj-lt"/>
              </a:rPr>
              <a:t>12.15 ч. - Приятелски мачове между участващите отбори и отбори на смелите съмишленици</a:t>
            </a:r>
          </a:p>
          <a:p>
            <a:pPr algn="l">
              <a:buNone/>
            </a:pPr>
            <a:endParaRPr lang="bg-BG" sz="6400" dirty="0">
              <a:solidFill>
                <a:srgbClr val="C74592"/>
              </a:solidFill>
              <a:latin typeface="+mj-lt"/>
            </a:endParaRPr>
          </a:p>
          <a:p>
            <a:pPr algn="l"/>
            <a:r>
              <a:rPr lang="bg-BG" sz="6400" dirty="0">
                <a:solidFill>
                  <a:srgbClr val="C74592"/>
                </a:solidFill>
                <a:latin typeface="+mj-lt"/>
              </a:rPr>
              <a:t>13.00 ч. Пауза за Обяд </a:t>
            </a:r>
          </a:p>
          <a:p>
            <a:pPr algn="l"/>
            <a:endParaRPr lang="bg-BG" sz="6400" dirty="0">
              <a:solidFill>
                <a:srgbClr val="C74592"/>
              </a:solidFill>
              <a:latin typeface="+mj-lt"/>
            </a:endParaRPr>
          </a:p>
          <a:p>
            <a:pPr algn="l"/>
            <a:r>
              <a:rPr lang="bg-BG" sz="6400" b="1" dirty="0">
                <a:solidFill>
                  <a:srgbClr val="C74592"/>
                </a:solidFill>
                <a:latin typeface="+mj-lt"/>
              </a:rPr>
              <a:t>ЗАЛА НА КИЛИЙНО УЧИЛИЩЕ:</a:t>
            </a:r>
          </a:p>
          <a:p>
            <a:pPr algn="l"/>
            <a:endParaRPr lang="bg-BG" sz="6400" dirty="0">
              <a:solidFill>
                <a:srgbClr val="C74592"/>
              </a:solidFill>
              <a:latin typeface="+mj-lt"/>
            </a:endParaRPr>
          </a:p>
          <a:p>
            <a:pPr algn="l"/>
            <a:r>
              <a:rPr lang="bg-BG" sz="6400" dirty="0">
                <a:solidFill>
                  <a:srgbClr val="C74592"/>
                </a:solidFill>
                <a:latin typeface="+mj-lt"/>
              </a:rPr>
              <a:t>13.30 ч. Промоционален семинар – представяне на проект </a:t>
            </a:r>
            <a:r>
              <a:rPr lang="ru-RU" sz="6400" i="0" dirty="0">
                <a:solidFill>
                  <a:srgbClr val="C74592"/>
                </a:solidFill>
                <a:effectLst/>
                <a:latin typeface="+mj-lt"/>
              </a:rPr>
              <a:t>„OSMOSIS - овладяване на силата на спортния маркетинг като иновативен подход за увеличаване на социалното включване и равните възможности за хората с увреждания”, </a:t>
            </a:r>
            <a:r>
              <a:rPr lang="bg-BG" sz="6400" i="0" dirty="0">
                <a:solidFill>
                  <a:srgbClr val="C74592"/>
                </a:solidFill>
                <a:effectLst/>
                <a:latin typeface="+mj-lt"/>
              </a:rPr>
              <a:t>т</a:t>
            </a:r>
            <a:r>
              <a:rPr lang="bg-BG" sz="6400" dirty="0">
                <a:solidFill>
                  <a:srgbClr val="C74592"/>
                </a:solidFill>
                <a:latin typeface="+mj-lt"/>
              </a:rPr>
              <a:t>еоретичен модул, представяне на добри практики, дискусия</a:t>
            </a:r>
          </a:p>
          <a:p>
            <a:pPr algn="l"/>
            <a:endParaRPr lang="bg-BG" sz="1800" dirty="0">
              <a:solidFill>
                <a:srgbClr val="C74592"/>
              </a:solidFill>
              <a:latin typeface="+mj-lt"/>
            </a:endParaRPr>
          </a:p>
          <a:p>
            <a:pPr algn="l"/>
            <a:r>
              <a:rPr lang="bg-BG" sz="1800" dirty="0">
                <a:solidFill>
                  <a:srgbClr val="C74592"/>
                </a:solidFill>
                <a:latin typeface="+mj-lt"/>
              </a:rPr>
              <a:t>		</a:t>
            </a:r>
          </a:p>
          <a:p>
            <a:pPr marL="0" indent="0" algn="l">
              <a:buNone/>
            </a:pPr>
            <a:endParaRPr lang="bg-BG" sz="1800" b="1" i="1" u="sng" dirty="0">
              <a:solidFill>
                <a:srgbClr val="C74592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8AC967A-0AF1-4A4D-AAD1-6A50BA1D6B8F}"/>
              </a:ext>
            </a:extLst>
          </p:cNvPr>
          <p:cNvSpPr txBox="1"/>
          <p:nvPr/>
        </p:nvSpPr>
        <p:spPr>
          <a:xfrm>
            <a:off x="395536" y="260648"/>
            <a:ext cx="8554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74592"/>
                </a:solidFill>
              </a:rPr>
              <a:t>Организиране и провеждане на</a:t>
            </a:r>
            <a:r>
              <a:rPr lang="en-US" sz="2400" b="1" dirty="0">
                <a:solidFill>
                  <a:srgbClr val="C74592"/>
                </a:solidFill>
              </a:rPr>
              <a:t> </a:t>
            </a:r>
            <a:r>
              <a:rPr lang="bg-BG" sz="2400" b="1" dirty="0">
                <a:solidFill>
                  <a:srgbClr val="C74592"/>
                </a:solidFill>
              </a:rPr>
              <a:t>публично събитие </a:t>
            </a:r>
            <a:r>
              <a:rPr lang="ru-RU" sz="2400" b="1" dirty="0">
                <a:solidFill>
                  <a:srgbClr val="C74592"/>
                </a:solidFill>
              </a:rPr>
              <a:t> ОСМОЗИС </a:t>
            </a:r>
          </a:p>
          <a:p>
            <a:r>
              <a:rPr lang="ru-RU" sz="2400" b="1" dirty="0">
                <a:solidFill>
                  <a:srgbClr val="C74592"/>
                </a:solidFill>
              </a:rPr>
              <a:t>«</a:t>
            </a:r>
            <a:r>
              <a:rPr lang="bg-BG" sz="2400" b="1" dirty="0">
                <a:solidFill>
                  <a:srgbClr val="C74592"/>
                </a:solidFill>
              </a:rPr>
              <a:t>Нов път към равенство стартира от Кюстендил»</a:t>
            </a:r>
            <a:endParaRPr lang="bg-BG" sz="2400" dirty="0">
              <a:solidFill>
                <a:srgbClr val="C74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3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CAE0079D-F271-49A9-849F-C4E312B11E34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rgbClr val="C74592"/>
                </a:solidFill>
              </a:rPr>
              <a:t>Нашите цели</a:t>
            </a:r>
            <a:r>
              <a:rPr lang="en-GB" sz="1800" b="1" dirty="0">
                <a:solidFill>
                  <a:srgbClr val="C74592"/>
                </a:solidFill>
              </a:rPr>
              <a:t>:</a:t>
            </a:r>
            <a:endParaRPr lang="pl-PL" sz="1800" b="1" dirty="0">
              <a:solidFill>
                <a:srgbClr val="C74592"/>
              </a:solidFill>
            </a:endParaRPr>
          </a:p>
          <a:p>
            <a:pPr marL="0" indent="0" algn="l">
              <a:buNone/>
            </a:pPr>
            <a:r>
              <a:rPr lang="en-GB" sz="1800" b="1" dirty="0">
                <a:solidFill>
                  <a:srgbClr val="C74592"/>
                </a:solidFill>
              </a:rPr>
              <a:t>✓</a:t>
            </a:r>
            <a:r>
              <a:rPr lang="pl-PL" sz="1800" b="1" dirty="0">
                <a:solidFill>
                  <a:srgbClr val="C74592"/>
                </a:solidFill>
              </a:rPr>
              <a:t> </a:t>
            </a:r>
            <a:r>
              <a:rPr lang="ru-RU" sz="1800" b="1" dirty="0">
                <a:solidFill>
                  <a:srgbClr val="C74592"/>
                </a:solidFill>
              </a:rPr>
              <a:t>придобиване на нови контакти (също между участниците),</a:t>
            </a:r>
          </a:p>
          <a:p>
            <a:pPr marL="0" indent="0" algn="l">
              <a:buNone/>
            </a:pPr>
            <a:r>
              <a:rPr lang="ru-RU" sz="1800" b="1" dirty="0">
                <a:solidFill>
                  <a:srgbClr val="C74592"/>
                </a:solidFill>
              </a:rPr>
              <a:t>✓ прилагане на подкрепа и консултиране,</a:t>
            </a:r>
          </a:p>
          <a:p>
            <a:pPr marL="0" indent="0" algn="l">
              <a:buNone/>
            </a:pPr>
            <a:r>
              <a:rPr lang="ru-RU" sz="1800" b="1" dirty="0">
                <a:solidFill>
                  <a:srgbClr val="C74592"/>
                </a:solidFill>
              </a:rPr>
              <a:t>✓ въвеждане на Боча като дисциплина, която осигурява равен достъп до спорт за мъже и жени, независимо от физическа годност, сексуална ориентация, националност или религия,</a:t>
            </a:r>
          </a:p>
          <a:p>
            <a:pPr marL="0" indent="0" algn="l">
              <a:buNone/>
            </a:pPr>
            <a:r>
              <a:rPr lang="ru-RU" sz="1800" b="1" dirty="0">
                <a:solidFill>
                  <a:srgbClr val="C74592"/>
                </a:solidFill>
              </a:rPr>
              <a:t>✓ включване или разширяване на дейности за активиране както на лица с увреждания, така и на хора без увреждания, чрез спорт, изграждане на мостове между поколенията</a:t>
            </a:r>
            <a:endParaRPr lang="pl-PL" sz="1800" b="1" dirty="0">
              <a:solidFill>
                <a:srgbClr val="C74592"/>
              </a:solidFill>
            </a:endParaRPr>
          </a:p>
          <a:p>
            <a:pPr algn="l"/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D3DC3D-2FB4-4A33-B31F-6FDE01A589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298" t="21152" r="298" b="41832"/>
          <a:stretch/>
        </p:blipFill>
        <p:spPr>
          <a:xfrm>
            <a:off x="2339752" y="4685646"/>
            <a:ext cx="6372323" cy="1551666"/>
          </a:xfrm>
          <a:prstGeom prst="roundRect">
            <a:avLst/>
          </a:prstGeom>
        </p:spPr>
      </p:pic>
      <p:sp>
        <p:nvSpPr>
          <p:cNvPr id="5" name="pole tekstowe 1">
            <a:extLst>
              <a:ext uri="{FF2B5EF4-FFF2-40B4-BE49-F238E27FC236}">
                <a16:creationId xmlns:a16="http://schemas.microsoft.com/office/drawing/2014/main" id="{1D1E052F-6300-4B89-9417-A964CD4339B6}"/>
              </a:ext>
            </a:extLst>
          </p:cNvPr>
          <p:cNvSpPr txBox="1"/>
          <p:nvPr/>
        </p:nvSpPr>
        <p:spPr>
          <a:xfrm>
            <a:off x="395536" y="260648"/>
            <a:ext cx="8554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74592"/>
                </a:solidFill>
              </a:rPr>
              <a:t>Организиране и провеждане на</a:t>
            </a:r>
            <a:r>
              <a:rPr lang="en-US" sz="2400" b="1" dirty="0">
                <a:solidFill>
                  <a:srgbClr val="C74592"/>
                </a:solidFill>
              </a:rPr>
              <a:t> </a:t>
            </a:r>
            <a:r>
              <a:rPr lang="bg-BG" sz="2400" b="1" dirty="0">
                <a:solidFill>
                  <a:srgbClr val="C74592"/>
                </a:solidFill>
              </a:rPr>
              <a:t>публично събитие </a:t>
            </a:r>
            <a:r>
              <a:rPr lang="ru-RU" sz="2400" b="1" dirty="0">
                <a:solidFill>
                  <a:srgbClr val="C74592"/>
                </a:solidFill>
              </a:rPr>
              <a:t> ОСМОЗИС </a:t>
            </a:r>
          </a:p>
          <a:p>
            <a:r>
              <a:rPr lang="ru-RU" sz="2400" b="1" dirty="0">
                <a:solidFill>
                  <a:srgbClr val="C74592"/>
                </a:solidFill>
              </a:rPr>
              <a:t>«</a:t>
            </a:r>
            <a:r>
              <a:rPr lang="bg-BG" sz="2400" b="1" dirty="0">
                <a:solidFill>
                  <a:srgbClr val="C74592"/>
                </a:solidFill>
              </a:rPr>
              <a:t>Нов път към равенство стартира от Кюстендил»</a:t>
            </a:r>
            <a:endParaRPr lang="bg-BG" sz="2400" dirty="0">
              <a:solidFill>
                <a:srgbClr val="C74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9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CAE0079D-F271-49A9-849F-C4E312B11E34}"/>
              </a:ext>
            </a:extLst>
          </p:cNvPr>
          <p:cNvSpPr txBox="1">
            <a:spLocks/>
          </p:cNvSpPr>
          <p:nvPr/>
        </p:nvSpPr>
        <p:spPr>
          <a:xfrm>
            <a:off x="539552" y="1340768"/>
            <a:ext cx="8172522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g-BG" sz="1800" b="1" dirty="0">
                <a:solidFill>
                  <a:srgbClr val="C74592"/>
                </a:solidFill>
              </a:rPr>
              <a:t>При необходимост от повече информация, </a:t>
            </a:r>
          </a:p>
          <a:p>
            <a:pPr algn="l"/>
            <a:r>
              <a:rPr lang="bg-BG" sz="1800" b="1" dirty="0">
                <a:solidFill>
                  <a:srgbClr val="C74592"/>
                </a:solidFill>
              </a:rPr>
              <a:t>не се колебайте да се свържете с нас:</a:t>
            </a:r>
          </a:p>
          <a:p>
            <a:pPr algn="l"/>
            <a:endParaRPr lang="bg-BG" sz="1800" b="1" dirty="0">
              <a:solidFill>
                <a:srgbClr val="C74592"/>
              </a:solidFill>
            </a:endParaRPr>
          </a:p>
          <a:p>
            <a:pPr algn="l"/>
            <a:r>
              <a:rPr lang="bg-BG" sz="1800" b="1" dirty="0">
                <a:solidFill>
                  <a:srgbClr val="C74592"/>
                </a:solidFill>
              </a:rPr>
              <a:t>Веска Миланова – координатор на проекта за България, Председател на УС на Сдружение „Партньори – Кюстендил“ – 0888076424, </a:t>
            </a:r>
            <a:r>
              <a:rPr lang="en-US" sz="1800" b="1" dirty="0">
                <a:solidFill>
                  <a:srgbClr val="C74592"/>
                </a:solidFill>
                <a:hlinkClick r:id="rId3"/>
              </a:rPr>
              <a:t>partners_kn@abv.bg</a:t>
            </a:r>
            <a:r>
              <a:rPr lang="en-US" sz="1800" b="1" dirty="0">
                <a:solidFill>
                  <a:srgbClr val="C74592"/>
                </a:solidFill>
              </a:rPr>
              <a:t> </a:t>
            </a:r>
          </a:p>
          <a:p>
            <a:pPr algn="l"/>
            <a:endParaRPr lang="en-US" sz="1800" b="1" dirty="0">
              <a:solidFill>
                <a:srgbClr val="C74592"/>
              </a:solidFill>
            </a:endParaRPr>
          </a:p>
          <a:p>
            <a:pPr algn="l"/>
            <a:r>
              <a:rPr lang="bg-BG" sz="1800" b="1" dirty="0">
                <a:solidFill>
                  <a:srgbClr val="C74592"/>
                </a:solidFill>
              </a:rPr>
              <a:t>Анелия Милошова – технически сътрудник за България - 0889383821</a:t>
            </a:r>
            <a:endParaRPr lang="pl-PL" sz="1800" b="1" dirty="0">
              <a:solidFill>
                <a:srgbClr val="C74592"/>
              </a:solidFill>
            </a:endParaRPr>
          </a:p>
          <a:p>
            <a:pPr algn="l"/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D3DC3D-2FB4-4A33-B31F-6FDE01A589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298" t="21152" r="298" b="41832"/>
          <a:stretch/>
        </p:blipFill>
        <p:spPr>
          <a:xfrm>
            <a:off x="2339752" y="4685646"/>
            <a:ext cx="6372323" cy="1551666"/>
          </a:xfrm>
          <a:prstGeom prst="roundRect">
            <a:avLst/>
          </a:prstGeom>
        </p:spPr>
      </p:pic>
      <p:sp>
        <p:nvSpPr>
          <p:cNvPr id="5" name="pole tekstowe 1">
            <a:extLst>
              <a:ext uri="{FF2B5EF4-FFF2-40B4-BE49-F238E27FC236}">
                <a16:creationId xmlns:a16="http://schemas.microsoft.com/office/drawing/2014/main" id="{1D1E052F-6300-4B89-9417-A964CD4339B6}"/>
              </a:ext>
            </a:extLst>
          </p:cNvPr>
          <p:cNvSpPr txBox="1"/>
          <p:nvPr/>
        </p:nvSpPr>
        <p:spPr>
          <a:xfrm>
            <a:off x="395536" y="260648"/>
            <a:ext cx="8554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74592"/>
                </a:solidFill>
              </a:rPr>
              <a:t>Организиране и провеждане на</a:t>
            </a:r>
            <a:r>
              <a:rPr lang="en-US" sz="2400" b="1" dirty="0">
                <a:solidFill>
                  <a:srgbClr val="C74592"/>
                </a:solidFill>
              </a:rPr>
              <a:t> </a:t>
            </a:r>
            <a:r>
              <a:rPr lang="bg-BG" sz="2400" b="1" dirty="0">
                <a:solidFill>
                  <a:srgbClr val="C74592"/>
                </a:solidFill>
              </a:rPr>
              <a:t>публично събитие </a:t>
            </a:r>
            <a:r>
              <a:rPr lang="ru-RU" sz="2400" b="1" dirty="0">
                <a:solidFill>
                  <a:srgbClr val="C74592"/>
                </a:solidFill>
              </a:rPr>
              <a:t> ОСМОЗИС </a:t>
            </a:r>
          </a:p>
          <a:p>
            <a:r>
              <a:rPr lang="ru-RU" sz="2400" b="1" dirty="0">
                <a:solidFill>
                  <a:srgbClr val="C74592"/>
                </a:solidFill>
              </a:rPr>
              <a:t>«</a:t>
            </a:r>
            <a:r>
              <a:rPr lang="bg-BG" sz="2400" b="1" dirty="0">
                <a:solidFill>
                  <a:srgbClr val="C74592"/>
                </a:solidFill>
              </a:rPr>
              <a:t>Нов път към равенство стартира от Кюстендил»</a:t>
            </a:r>
            <a:endParaRPr lang="bg-BG" sz="2400" dirty="0">
              <a:solidFill>
                <a:srgbClr val="C74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089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614</Words>
  <Application>Microsoft Office PowerPoint</Application>
  <PresentationFormat>On-screen Show (4:3)</PresentationFormat>
  <Paragraphs>71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Nowakowski</dc:creator>
  <cp:lastModifiedBy>K2</cp:lastModifiedBy>
  <cp:revision>80</cp:revision>
  <dcterms:created xsi:type="dcterms:W3CDTF">2019-04-08T08:04:01Z</dcterms:created>
  <dcterms:modified xsi:type="dcterms:W3CDTF">2022-05-09T09:56:02Z</dcterms:modified>
</cp:coreProperties>
</file>