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65" r:id="rId6"/>
    <p:sldId id="264" r:id="rId7"/>
    <p:sldId id="259" r:id="rId8"/>
    <p:sldId id="260" r:id="rId9"/>
    <p:sldId id="267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5441" autoAdjust="0"/>
  </p:normalViewPr>
  <p:slideViewPr>
    <p:cSldViewPr>
      <p:cViewPr>
        <p:scale>
          <a:sx n="80" d="100"/>
          <a:sy n="80" d="100"/>
        </p:scale>
        <p:origin x="-251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F4BA-AE73-44AF-9815-B2152926DDAD}" type="datetimeFigureOut">
              <a:rPr lang="bg-BG" smtClean="0"/>
              <a:pPr/>
              <a:t>23.3.2018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EAF5-DB1A-4B5A-9A91-585204BA08D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EAF5-DB1A-4B5A-9A91-585204BA08DE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EAF5-DB1A-4B5A-9A91-585204BA08DE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2368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6631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589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2581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685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8773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8419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419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36541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7347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142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906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7057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672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9144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0640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20. 03.2018 г. 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D77C9-DEC2-4F2B-AB3F-8BD1663D4B87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8"/>
          <a:srcRect t="72084"/>
          <a:stretch/>
        </p:blipFill>
        <p:spPr>
          <a:xfrm>
            <a:off x="0" y="5421086"/>
            <a:ext cx="914400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1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79712" y="908720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6">
                    <a:lumMod val="50000"/>
                  </a:schemeClr>
                </a:solidFill>
              </a:rPr>
              <a:t>Социалната работа отваря </a:t>
            </a:r>
            <a:br>
              <a:rPr lang="bg-B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bg-BG" dirty="0" smtClean="0">
                <a:solidFill>
                  <a:schemeClr val="accent6">
                    <a:lumMod val="50000"/>
                  </a:schemeClr>
                </a:solidFill>
              </a:rPr>
              <a:t>най-тежките порти</a:t>
            </a:r>
            <a:endParaRPr lang="bg-B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bg-BG" sz="2200" dirty="0">
                <a:solidFill>
                  <a:schemeClr val="accent6">
                    <a:lumMod val="50000"/>
                  </a:schemeClr>
                </a:solidFill>
              </a:rPr>
              <a:t>Социалната работа е с акцент към личността</a:t>
            </a:r>
            <a:r>
              <a:rPr lang="bg-BG" sz="22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bg-BG" sz="2200" dirty="0">
                <a:solidFill>
                  <a:schemeClr val="accent6">
                    <a:lumMod val="50000"/>
                  </a:schemeClr>
                </a:solidFill>
              </a:rPr>
              <a:t> към възможностите на </a:t>
            </a:r>
            <a:r>
              <a:rPr lang="bg-BG" sz="2200" dirty="0" smtClean="0">
                <a:solidFill>
                  <a:schemeClr val="accent6">
                    <a:lumMod val="50000"/>
                  </a:schemeClr>
                </a:solidFill>
              </a:rPr>
              <a:t>другия</a:t>
            </a:r>
            <a:r>
              <a:rPr lang="bg-BG" sz="2200" b="0" dirty="0" smtClean="0">
                <a:solidFill>
                  <a:schemeClr val="accent6">
                    <a:lumMod val="50000"/>
                  </a:schemeClr>
                </a:solidFill>
              </a:rPr>
              <a:t> чл. 6, ал. 1 - Всички хора се раждат свободни и равни по достойнство и права. 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bg-B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bg-B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bg-B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bg-B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38600" cy="379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4038600" cy="379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416824" cy="932682"/>
          </a:xfrm>
        </p:spPr>
        <p:txBody>
          <a:bodyPr>
            <a:noAutofit/>
          </a:bodyPr>
          <a:lstStyle/>
          <a:p>
            <a:r>
              <a:rPr lang="bg-BG" sz="2400" b="0" dirty="0" smtClean="0">
                <a:solidFill>
                  <a:schemeClr val="accent6">
                    <a:lumMod val="50000"/>
                  </a:schemeClr>
                </a:solidFill>
              </a:rPr>
              <a:t>Социалната работа е оценена от отговорните и възприета от работещите!</a:t>
            </a:r>
            <a:endParaRPr lang="bg-BG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Razni\Parlament\DSC_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254624" cy="41764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8687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914400" y="548680"/>
            <a:ext cx="6969968" cy="4032449"/>
          </a:xfrm>
        </p:spPr>
        <p:txBody>
          <a:bodyPr>
            <a:normAutofit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62083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6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2021" y="188640"/>
            <a:ext cx="8719991" cy="792088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</a:rPr>
              <a:t>чл. 1, ал. 1 от Конституцията на Република България - България е република с парламентарно управление</a:t>
            </a:r>
            <a:endParaRPr lang="bg-BG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0" y="4365104"/>
            <a:ext cx="4932040" cy="2088232"/>
          </a:xfrm>
        </p:spPr>
        <p:txBody>
          <a:bodyPr>
            <a:noAutofit/>
          </a:bodyPr>
          <a:lstStyle/>
          <a:p>
            <a:r>
              <a:rPr lang="bg-BG" sz="2400" b="1" i="1" dirty="0" smtClean="0"/>
              <a:t>“</a:t>
            </a:r>
            <a:endParaRPr lang="bg-BG" sz="2400" b="1" i="1" dirty="0"/>
          </a:p>
        </p:txBody>
      </p:sp>
      <p:pic>
        <p:nvPicPr>
          <p:cNvPr id="4" name="Контейнер за съдържание 3" descr="42-то Народно събрание ще проведе първото си заседание 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644008" cy="30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855976" cy="345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64888" y="-2835696"/>
            <a:ext cx="9719048" cy="88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8531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Съединението </a:t>
            </a: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 силата” </a:t>
            </a:r>
            <a:r>
              <a:rPr lang="bg-BG" b="1" i="1" dirty="0" smtClean="0"/>
              <a:t>–взаимност  </a:t>
            </a:r>
            <a:r>
              <a:rPr lang="bg-BG" b="1" i="1" dirty="0"/>
              <a:t>в  реализирането на една идея с доброволци, хора  в социална изолация, специалисти, представители на институции.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426170"/>
          </a:xfrm>
        </p:spPr>
        <p:txBody>
          <a:bodyPr>
            <a:normAutofit/>
          </a:bodyPr>
          <a:lstStyle/>
          <a:p>
            <a:r>
              <a:rPr lang="bg-BG" sz="2000" b="0" dirty="0" smtClean="0">
                <a:solidFill>
                  <a:schemeClr val="accent6">
                    <a:lumMod val="50000"/>
                  </a:schemeClr>
                </a:solidFill>
              </a:rPr>
              <a:t>чл.4, ал. 2 - </a:t>
            </a:r>
            <a: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  <a:t>Република България гарантира живота, достойнството и правата на личността и създава условия за свободно развитие на човека и на гражданското общество.</a:t>
            </a:r>
            <a:endParaRPr lang="bg-BG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038600" cy="37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038600" cy="37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авоъгълник 8"/>
          <p:cNvSpPr/>
          <p:nvPr/>
        </p:nvSpPr>
        <p:spPr>
          <a:xfrm>
            <a:off x="0" y="5805264"/>
            <a:ext cx="694826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Социалната работа  открива възможности за  нови предизвикателства</a:t>
            </a:r>
            <a:endParaRPr lang="bg-BG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60840" cy="1080120"/>
          </a:xfrm>
        </p:spPr>
        <p:txBody>
          <a:bodyPr>
            <a:normAutofit/>
          </a:bodyPr>
          <a:lstStyle/>
          <a:p>
            <a:r>
              <a:rPr lang="bg-BG" sz="2400" b="0" dirty="0" smtClean="0">
                <a:solidFill>
                  <a:schemeClr val="accent6">
                    <a:lumMod val="50000"/>
                  </a:schemeClr>
                </a:solidFill>
              </a:rPr>
              <a:t>чл. 77, ал. 1, т. 1 - Председателят на Народното събрание: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g-BG" sz="2400" b="0" dirty="0" smtClean="0">
                <a:solidFill>
                  <a:schemeClr val="accent6">
                    <a:lumMod val="50000"/>
                  </a:schemeClr>
                </a:solidFill>
              </a:rPr>
              <a:t>представлява Народното събрание</a:t>
            </a:r>
            <a:r>
              <a:rPr lang="bg-BG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bg-BG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038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038600" cy="37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107504" y="5589240"/>
            <a:ext cx="8928992" cy="11521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Всички човешки взаимодействия  включват власт и влияние.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Уменията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оказване на влияние  върху другите и поемането на 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отговорност </a:t>
            </a:r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 безценно човешко качество.</a:t>
            </a:r>
            <a:endParaRPr lang="bg-BG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0"/>
            <a:ext cx="7632848" cy="1556792"/>
          </a:xfrm>
        </p:spPr>
        <p:txBody>
          <a:bodyPr>
            <a:noAutofit/>
          </a:bodyPr>
          <a:lstStyle/>
          <a:p>
            <a:r>
              <a:rPr lang="bg-BG" sz="2000" b="0" dirty="0" smtClean="0">
                <a:solidFill>
                  <a:schemeClr val="accent6">
                    <a:lumMod val="50000"/>
                  </a:schemeClr>
                </a:solidFill>
              </a:rPr>
              <a:t>Чл. 91 а, ал. 1 и 2 - Народното събрание избира </a:t>
            </a:r>
            <a:r>
              <a:rPr lang="bg-BG" sz="2000" b="0" dirty="0" err="1" smtClean="0">
                <a:solidFill>
                  <a:schemeClr val="accent6">
                    <a:lumMod val="50000"/>
                  </a:schemeClr>
                </a:solidFill>
              </a:rPr>
              <a:t>омбудсман</a:t>
            </a:r>
            <a:r>
              <a:rPr lang="bg-BG" sz="2000" b="0" dirty="0" smtClean="0">
                <a:solidFill>
                  <a:schemeClr val="accent6">
                    <a:lumMod val="50000"/>
                  </a:schemeClr>
                </a:solidFill>
              </a:rPr>
              <a:t>, който се застъпва за правата и свободите на гражданите.</a:t>
            </a:r>
            <a: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bg-BG" sz="2000" b="0" dirty="0" smtClean="0">
                <a:solidFill>
                  <a:schemeClr val="accent6">
                    <a:lumMod val="50000"/>
                  </a:schemeClr>
                </a:solidFill>
              </a:rPr>
              <a:t> Правомощията и дейността на </a:t>
            </a:r>
            <a:r>
              <a:rPr lang="bg-BG" sz="2000" b="0" dirty="0" err="1" smtClean="0">
                <a:solidFill>
                  <a:schemeClr val="accent6">
                    <a:lumMod val="50000"/>
                  </a:schemeClr>
                </a:solidFill>
              </a:rPr>
              <a:t>омбудсмана</a:t>
            </a:r>
            <a:r>
              <a:rPr lang="bg-BG" sz="2000" b="0" dirty="0" smtClean="0">
                <a:solidFill>
                  <a:schemeClr val="accent6">
                    <a:lumMod val="50000"/>
                  </a:schemeClr>
                </a:solidFill>
              </a:rPr>
              <a:t> се уреждат със закон.</a:t>
            </a:r>
            <a:endParaRPr lang="bg-BG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Razni\Parlament\DSC_0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672408" cy="244827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авоъгълник 5"/>
          <p:cNvSpPr/>
          <p:nvPr/>
        </p:nvSpPr>
        <p:spPr>
          <a:xfrm>
            <a:off x="4211960" y="4509120"/>
            <a:ext cx="4608512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Социалната работа създава доверие и значимост в хората в неравностойно положение и работещите в подпомагащите професии  с истинското човешко общуване</a:t>
            </a:r>
            <a:endParaRPr lang="bg-BG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282154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solidFill>
                  <a:schemeClr val="accent6">
                    <a:lumMod val="50000"/>
                  </a:schemeClr>
                </a:solidFill>
              </a:rPr>
              <a:t>чл. 32, ал. 2 - Никой не може да бъде следен, фотографиран, филмиран, записван или подлаган на други подобни действия без негово знание или въпреки неговото изрично несъгласие освен в предвидените от закона случаи.</a:t>
            </a:r>
            <a:r>
              <a:rPr lang="bg-BG" dirty="0">
                <a:solidFill>
                  <a:srgbClr val="002060"/>
                </a:solidFill>
              </a:rPr>
              <a:t/>
            </a:r>
            <a:br>
              <a:rPr lang="bg-BG" dirty="0">
                <a:solidFill>
                  <a:srgbClr val="002060"/>
                </a:solidFill>
              </a:rPr>
            </a:br>
            <a:r>
              <a:rPr lang="bg-BG" sz="4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bg-BG" sz="4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bg-BG" dirty="0">
                <a:solidFill>
                  <a:srgbClr val="E3DED1">
                    <a:lumMod val="75000"/>
                  </a:srgbClr>
                </a:solidFill>
              </a:rPr>
              <a:t/>
            </a:r>
            <a:br>
              <a:rPr lang="bg-BG" dirty="0">
                <a:solidFill>
                  <a:srgbClr val="E3DED1">
                    <a:lumMod val="75000"/>
                  </a:srgbClr>
                </a:solidFill>
              </a:rPr>
            </a:br>
            <a:r>
              <a:rPr lang="bg-BG" dirty="0">
                <a:solidFill>
                  <a:srgbClr val="E3DED1">
                    <a:lumMod val="75000"/>
                  </a:srgbClr>
                </a:solidFill>
              </a:rPr>
              <a:t/>
            </a:r>
            <a:br>
              <a:rPr lang="bg-BG" dirty="0">
                <a:solidFill>
                  <a:srgbClr val="E3DED1">
                    <a:lumMod val="75000"/>
                  </a:srgbClr>
                </a:solidFill>
              </a:rPr>
            </a:br>
            <a:r>
              <a:rPr lang="bg-BG" dirty="0">
                <a:solidFill>
                  <a:srgbClr val="E3DED1">
                    <a:lumMod val="75000"/>
                  </a:srgbClr>
                </a:solidFill>
              </a:rPr>
              <a:t/>
            </a:r>
            <a:br>
              <a:rPr lang="bg-BG" dirty="0">
                <a:solidFill>
                  <a:srgbClr val="E3DED1">
                    <a:lumMod val="75000"/>
                  </a:srgbClr>
                </a:solidFill>
              </a:rPr>
            </a:br>
            <a:r>
              <a:rPr lang="bg-BG" dirty="0">
                <a:solidFill>
                  <a:srgbClr val="E3DED1">
                    <a:lumMod val="75000"/>
                  </a:srgbClr>
                </a:solidFill>
              </a:rPr>
              <a:t/>
            </a:r>
            <a:br>
              <a:rPr lang="bg-BG" dirty="0">
                <a:solidFill>
                  <a:srgbClr val="E3DED1">
                    <a:lumMod val="75000"/>
                  </a:srgbClr>
                </a:solidFill>
              </a:rPr>
            </a:br>
            <a:r>
              <a:rPr lang="bg-BG" sz="3600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bg-BG" sz="3600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bg-BG" sz="3100" dirty="0" smtClean="0">
                <a:solidFill>
                  <a:schemeClr val="tx1"/>
                </a:solidFill>
                <a:latin typeface="Monotype Corsiva" pitchFamily="66" charset="0"/>
              </a:rPr>
              <a:t>На </a:t>
            </a:r>
            <a:r>
              <a:rPr lang="bg-BG" sz="3100" dirty="0" smtClean="0">
                <a:solidFill>
                  <a:schemeClr val="tx1"/>
                </a:solidFill>
                <a:latin typeface="Monotype Corsiva" pitchFamily="66" charset="0"/>
              </a:rPr>
              <a:t>90 години за първи път на посещение в институция, която управлява  държавата</a:t>
            </a:r>
            <a:endParaRPr lang="bg-BG" sz="31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216247" cy="27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1500174"/>
            <a:ext cx="3197225" cy="30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авоъгъл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4038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1727200" y="333375"/>
            <a:ext cx="7416800" cy="1366838"/>
          </a:xfrm>
        </p:spPr>
        <p:txBody>
          <a:bodyPr>
            <a:normAutofit fontScale="90000"/>
          </a:bodyPr>
          <a:lstStyle/>
          <a:p>
            <a:r>
              <a:rPr lang="bg-BG" sz="2800" dirty="0" smtClean="0">
                <a:solidFill>
                  <a:schemeClr val="accent6">
                    <a:lumMod val="50000"/>
                  </a:schemeClr>
                </a:solidFill>
              </a:rPr>
              <a:t>Талантливи доброволци с вдъхновение  и  хуманност създават усмивка и дълготрайни спомени</a:t>
            </a:r>
            <a:endParaRPr lang="bg-BG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280890"/>
          </a:xfrm>
        </p:spPr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6">
                    <a:lumMod val="50000"/>
                  </a:schemeClr>
                </a:solidFill>
              </a:rPr>
              <a:t>Видимата промяна води до видими взаимоотношения на интелекта, на твореца, на социалния статус</a:t>
            </a:r>
            <a:endParaRPr lang="bg-BG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408712" cy="425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273</TotalTime>
  <Words>288</Words>
  <Application>Microsoft Office PowerPoint</Application>
  <PresentationFormat>Презентация на цял екран (4:3)</PresentationFormat>
  <Paragraphs>19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Wisp</vt:lpstr>
      <vt:lpstr>Социалната работа отваря  най-тежките порти</vt:lpstr>
      <vt:lpstr>Слайд 2</vt:lpstr>
      <vt:lpstr>чл. 1, ал. 1 от Конституцията на Република България - България е република с парламентарно управление</vt:lpstr>
      <vt:lpstr>чл.4, ал. 2 - Република България гарантира живота, достойнството и правата на личността и създава условия за свободно развитие на човека и на гражданското общество.</vt:lpstr>
      <vt:lpstr>чл. 77, ал. 1, т. 1 - Председателят на Народното събрание: представлява Народното събрание;</vt:lpstr>
      <vt:lpstr>Чл. 91 а, ал. 1 и 2 - Народното събрание избира омбудсман, който се застъпва за правата и свободите на гражданите.  Правомощията и дейността на омбудсмана се уреждат със закон.</vt:lpstr>
      <vt:lpstr>чл. 32, ал. 2 - Никой не може да бъде следен, фотографиран, филмиран, записван или подлаган на други подобни действия без негово знание или въпреки неговото изрично несъгласие освен в предвидените от закона случаи.       На 90 години за първи път на посещение в институция, която управлява  държавата</vt:lpstr>
      <vt:lpstr>Талантливи доброволци с вдъхновение  и  хуманност създават усмивка и дълготрайни спомени</vt:lpstr>
      <vt:lpstr>Видимата промяна води до видими взаимоотношения на интелекта, на твореца, на социалния статус</vt:lpstr>
      <vt:lpstr>Социалната работа е с акцент към личността, към възможностите на другия чл. 6, ал. 1 - Всички хора се раждат свободни и равни по достойнство и права.   </vt:lpstr>
      <vt:lpstr>Социалната работа е оценена от отговорните и възприета от работещите!</vt:lpstr>
      <vt:lpstr>    Благодаря за вниманието!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Aneliq</cp:lastModifiedBy>
  <cp:revision>36</cp:revision>
  <dcterms:created xsi:type="dcterms:W3CDTF">2018-03-12T20:19:34Z</dcterms:created>
  <dcterms:modified xsi:type="dcterms:W3CDTF">2018-03-23T09:53:26Z</dcterms:modified>
</cp:coreProperties>
</file>